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279" r:id="rId6"/>
    <p:sldId id="280" r:id="rId7"/>
    <p:sldId id="270" r:id="rId8"/>
    <p:sldId id="283" r:id="rId9"/>
    <p:sldId id="284" r:id="rId10"/>
    <p:sldId id="260" r:id="rId11"/>
    <p:sldId id="288" r:id="rId12"/>
    <p:sldId id="290" r:id="rId13"/>
    <p:sldId id="287" r:id="rId14"/>
    <p:sldId id="286" r:id="rId15"/>
    <p:sldId id="289" r:id="rId16"/>
    <p:sldId id="281" r:id="rId17"/>
    <p:sldId id="269" r:id="rId18"/>
  </p:sldIdLst>
  <p:sldSz cx="9144000" cy="6858000" type="screen4x3"/>
  <p:notesSz cx="9144000" cy="6858000"/>
  <p:embeddedFontLst>
    <p:embeddedFont>
      <p:font typeface="AIMEAP+NanumSquare Regular" panose="020B0600000101010101" charset="-127"/>
      <p:regular r:id="rId19"/>
    </p:embeddedFont>
    <p:embeddedFont>
      <p:font typeface="BNSKMR+ÈÞ¸Õ¸íÁ¶" panose="020B0600000101010101" charset="-127"/>
      <p:regular r:id="rId20"/>
    </p:embeddedFont>
    <p:embeddedFont>
      <p:font typeface="WGVCDD+NanumSquare Regular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>
                <a:latin typeface="+mn-ea"/>
                <a:ea typeface="+mn-ea"/>
              </a:rPr>
              <a:t>전기차 등록 현황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누적</a:t>
            </a:r>
            <a:r>
              <a:rPr lang="en-US" altLang="ko-KR">
                <a:latin typeface="+mn-ea"/>
                <a:ea typeface="+mn-ea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전기차 등록 현황(누적)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4"/>
              <c:layout>
                <c:manualLayout>
                  <c:x val="-3.7793419778754854E-2"/>
                  <c:y val="-3.87172512674564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50-44EA-850A-04B926E215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2017.12</c:v>
                </c:pt>
                <c:pt idx="1">
                  <c:v>2018.12</c:v>
                </c:pt>
                <c:pt idx="2">
                  <c:v>2019.12</c:v>
                </c:pt>
                <c:pt idx="3">
                  <c:v>2020.12</c:v>
                </c:pt>
                <c:pt idx="4">
                  <c:v>2021.09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25108</c:v>
                </c:pt>
                <c:pt idx="1">
                  <c:v>55756</c:v>
                </c:pt>
                <c:pt idx="2">
                  <c:v>89918</c:v>
                </c:pt>
                <c:pt idx="3">
                  <c:v>134962</c:v>
                </c:pt>
                <c:pt idx="4">
                  <c:v>201520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50-44EA-850A-04B926E21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3541551"/>
        <c:axId val="1944046511"/>
      </c:lineChart>
      <c:catAx>
        <c:axId val="1743541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4046511"/>
        <c:crosses val="autoZero"/>
        <c:auto val="1"/>
        <c:lblAlgn val="ctr"/>
        <c:lblOffset val="100"/>
        <c:noMultiLvlLbl val="0"/>
      </c:catAx>
      <c:valAx>
        <c:axId val="1944046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3541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2021.9</a:t>
            </a:r>
            <a:r>
              <a:rPr lang="ko-KR" altLang="en-US" dirty="0"/>
              <a:t> 경남 기초자치단체별 전기차 보급 대수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보급대수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Sheet1!$A$2:$A$19</c:f>
              <c:strCache>
                <c:ptCount val="18"/>
                <c:pt idx="0">
                  <c:v>창원</c:v>
                </c:pt>
                <c:pt idx="1">
                  <c:v>진주</c:v>
                </c:pt>
                <c:pt idx="2">
                  <c:v>양산</c:v>
                </c:pt>
                <c:pt idx="3">
                  <c:v>김해</c:v>
                </c:pt>
                <c:pt idx="4">
                  <c:v>밀양</c:v>
                </c:pt>
                <c:pt idx="5">
                  <c:v>거제</c:v>
                </c:pt>
                <c:pt idx="6">
                  <c:v>창녕</c:v>
                </c:pt>
                <c:pt idx="7">
                  <c:v>함안</c:v>
                </c:pt>
                <c:pt idx="8">
                  <c:v>고성</c:v>
                </c:pt>
                <c:pt idx="9">
                  <c:v>사천</c:v>
                </c:pt>
                <c:pt idx="10">
                  <c:v>산청</c:v>
                </c:pt>
                <c:pt idx="11">
                  <c:v>하동</c:v>
                </c:pt>
                <c:pt idx="12">
                  <c:v>합천</c:v>
                </c:pt>
                <c:pt idx="13">
                  <c:v>거창</c:v>
                </c:pt>
                <c:pt idx="14">
                  <c:v>통영</c:v>
                </c:pt>
                <c:pt idx="15">
                  <c:v>남해</c:v>
                </c:pt>
                <c:pt idx="16">
                  <c:v>의령</c:v>
                </c:pt>
                <c:pt idx="17">
                  <c:v>함양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1042</c:v>
                </c:pt>
                <c:pt idx="1">
                  <c:v>662</c:v>
                </c:pt>
                <c:pt idx="2">
                  <c:v>623</c:v>
                </c:pt>
                <c:pt idx="3">
                  <c:v>433</c:v>
                </c:pt>
                <c:pt idx="4">
                  <c:v>169</c:v>
                </c:pt>
                <c:pt idx="5">
                  <c:v>166</c:v>
                </c:pt>
                <c:pt idx="6">
                  <c:v>105</c:v>
                </c:pt>
                <c:pt idx="7">
                  <c:v>98</c:v>
                </c:pt>
                <c:pt idx="8">
                  <c:v>82</c:v>
                </c:pt>
                <c:pt idx="9">
                  <c:v>79</c:v>
                </c:pt>
                <c:pt idx="10">
                  <c:v>77</c:v>
                </c:pt>
                <c:pt idx="11">
                  <c:v>77</c:v>
                </c:pt>
                <c:pt idx="12">
                  <c:v>74</c:v>
                </c:pt>
                <c:pt idx="13">
                  <c:v>67</c:v>
                </c:pt>
                <c:pt idx="14">
                  <c:v>59</c:v>
                </c:pt>
                <c:pt idx="15">
                  <c:v>56</c:v>
                </c:pt>
                <c:pt idx="16">
                  <c:v>46</c:v>
                </c:pt>
                <c:pt idx="17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02-41EE-8C98-32672A33E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2525455"/>
        <c:axId val="23116831"/>
      </c:barChart>
      <c:catAx>
        <c:axId val="1672525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116831"/>
        <c:crosses val="autoZero"/>
        <c:auto val="1"/>
        <c:lblAlgn val="ctr"/>
        <c:lblOffset val="100"/>
        <c:noMultiLvlLbl val="0"/>
      </c:catAx>
      <c:valAx>
        <c:axId val="23116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2525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75656" y="5013176"/>
            <a:ext cx="7668344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15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창원시 전기차 충전소 입지선정</a:t>
            </a:r>
            <a:endParaRPr lang="en-US" altLang="ko-KR" sz="4000">
              <a:solidFill>
                <a:srgbClr val="FFFFFF"/>
              </a:solidFill>
              <a:latin typeface="AIMEAP+NanumSquare Regular"/>
              <a:cs typeface="AIMEAP+NanumSquare Regular"/>
            </a:endParaRPr>
          </a:p>
          <a:p>
            <a:pPr marL="0" marR="0">
              <a:lnSpc>
                <a:spcPts val="4415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000" spc="10">
                <a:solidFill>
                  <a:srgbClr val="FFFFFF"/>
                </a:solidFill>
                <a:latin typeface="AIMEAP+NanumSquare Regular"/>
                <a:cs typeface="AIMEAP+NanumSquare Regular"/>
              </a:rPr>
              <a:t>빅데이터 분석 결과 보고서</a:t>
            </a:r>
            <a:endParaRPr sz="4000" spc="10" dirty="0">
              <a:solidFill>
                <a:srgbClr val="FFFFFF"/>
              </a:solidFill>
              <a:latin typeface="AIMEAP+NanumSquare Regular"/>
              <a:cs typeface="AIMEAP+NanumSquare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544" y="476672"/>
            <a:ext cx="381642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88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중급</a:t>
            </a:r>
            <a:r>
              <a:rPr lang="en-US" altLang="ko-KR" sz="18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C</a:t>
            </a:r>
            <a:r>
              <a:rPr lang="ko-KR" altLang="en-US" sz="18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조 </a:t>
            </a:r>
            <a:r>
              <a:rPr lang="ko-KR" altLang="en-US" sz="1800" dirty="0" err="1">
                <a:solidFill>
                  <a:srgbClr val="FFFFFF"/>
                </a:solidFill>
                <a:latin typeface="WGVCDD+NanumSquare Regular"/>
                <a:cs typeface="WGVCDD+NanumSquare Regular"/>
              </a:rPr>
              <a:t>이영록</a:t>
            </a:r>
            <a:r>
              <a:rPr lang="ko-KR" altLang="en-US" sz="18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1800" dirty="0" err="1">
                <a:solidFill>
                  <a:srgbClr val="FFFFFF"/>
                </a:solidFill>
                <a:latin typeface="WGVCDD+NanumSquare Regular"/>
                <a:cs typeface="WGVCDD+NanumSquare Regular"/>
              </a:rPr>
              <a:t>윤태검</a:t>
            </a:r>
            <a:r>
              <a:rPr lang="ko-KR" altLang="en-US" sz="18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1800" dirty="0" err="1">
                <a:solidFill>
                  <a:srgbClr val="FFFFFF"/>
                </a:solidFill>
                <a:latin typeface="WGVCDD+NanumSquare Regular"/>
                <a:cs typeface="WGVCDD+NanumSquare Regular"/>
              </a:rPr>
              <a:t>정강민</a:t>
            </a:r>
            <a:r>
              <a:rPr lang="ko-KR" altLang="en-US" sz="18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1800" dirty="0" err="1">
                <a:solidFill>
                  <a:srgbClr val="FFFFFF"/>
                </a:solidFill>
                <a:latin typeface="WGVCDD+NanumSquare Regular"/>
                <a:cs typeface="WGVCDD+NanumSquare Regular"/>
              </a:rPr>
              <a:t>방주안</a:t>
            </a:r>
            <a:endParaRPr sz="1800" dirty="0">
              <a:solidFill>
                <a:srgbClr val="FFFFFF"/>
              </a:solidFill>
              <a:latin typeface="AIMEAP+NanumSquare Regular"/>
              <a:cs typeface="AIMEAP+NanumSquare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>
            <a:extLst>
              <a:ext uri="{FF2B5EF4-FFF2-40B4-BE49-F238E27FC236}">
                <a16:creationId xmlns:a16="http://schemas.microsoft.com/office/drawing/2014/main" id="{B1BA6373-5140-447A-BC4D-497414B3397B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91439" y="6661175"/>
            <a:ext cx="2169713" cy="141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AIMEAP+NanumSquare Regular"/>
                <a:cs typeface="AIMEAP+NanumSquare Regular"/>
              </a:rPr>
              <a:t>출처 </a:t>
            </a:r>
            <a:r>
              <a:rPr sz="1000" dirty="0">
                <a:solidFill>
                  <a:srgbClr val="000000"/>
                </a:solidFill>
                <a:latin typeface="WGVCDD+NanumSquare Regular"/>
                <a:cs typeface="WGVCDD+NanumSquare Regular"/>
              </a:rPr>
              <a:t>: </a:t>
            </a:r>
            <a:r>
              <a:rPr lang="en-US" altLang="ko-KR" sz="1000" dirty="0">
                <a:solidFill>
                  <a:srgbClr val="000000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AIMEAP+NanumSquare Regular"/>
                <a:cs typeface="AIMEAP+NanumSquare Regular"/>
              </a:rPr>
              <a:t>창원 데이터 포털</a:t>
            </a:r>
            <a:endParaRPr sz="1000" dirty="0">
              <a:solidFill>
                <a:srgbClr val="000000"/>
              </a:solidFill>
              <a:latin typeface="AIMEAP+NanumSquare Regular"/>
              <a:cs typeface="AIMEAP+NanumSquare Regular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C33A682-B4D1-420A-B0AE-9666C91C6F0C}"/>
              </a:ext>
            </a:extLst>
          </p:cNvPr>
          <p:cNvSpPr txBox="1"/>
          <p:nvPr/>
        </p:nvSpPr>
        <p:spPr>
          <a:xfrm>
            <a:off x="5652120" y="719106"/>
            <a:ext cx="2515515" cy="258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000000"/>
                </a:solidFill>
                <a:latin typeface="+mj-ea"/>
                <a:ea typeface="+mj-ea"/>
                <a:cs typeface="CORUFK+NanumSquare Bold"/>
              </a:rPr>
              <a:t>창원시 인구 현황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  <a:cs typeface="CORUFK+NanumSquare Bold"/>
              </a:rPr>
              <a:t> </a:t>
            </a:r>
            <a:endParaRPr sz="1400" b="1" dirty="0">
              <a:solidFill>
                <a:srgbClr val="000000"/>
              </a:solidFill>
              <a:latin typeface="+mj-ea"/>
              <a:ea typeface="+mj-ea"/>
              <a:cs typeface="CORUFK+NanumSquare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7FC8BB-9BA0-4B40-9689-1B827250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" y="3023350"/>
            <a:ext cx="4849663" cy="353935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65F390-1270-4A18-B948-B937ABD65CF8}"/>
              </a:ext>
            </a:extLst>
          </p:cNvPr>
          <p:cNvGraphicFramePr>
            <a:graphicFrameLocks noGrp="1"/>
          </p:cNvGraphicFramePr>
          <p:nvPr/>
        </p:nvGraphicFramePr>
        <p:xfrm>
          <a:off x="4620179" y="1104252"/>
          <a:ext cx="4423318" cy="5627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7003">
                  <a:extLst>
                    <a:ext uri="{9D8B030D-6E8A-4147-A177-3AD203B41FA5}">
                      <a16:colId xmlns:a16="http://schemas.microsoft.com/office/drawing/2014/main" val="1288872989"/>
                    </a:ext>
                  </a:extLst>
                </a:gridCol>
                <a:gridCol w="442332">
                  <a:extLst>
                    <a:ext uri="{9D8B030D-6E8A-4147-A177-3AD203B41FA5}">
                      <a16:colId xmlns:a16="http://schemas.microsoft.com/office/drawing/2014/main" val="3942997501"/>
                    </a:ext>
                  </a:extLst>
                </a:gridCol>
                <a:gridCol w="383710">
                  <a:extLst>
                    <a:ext uri="{9D8B030D-6E8A-4147-A177-3AD203B41FA5}">
                      <a16:colId xmlns:a16="http://schemas.microsoft.com/office/drawing/2014/main" val="247260424"/>
                    </a:ext>
                  </a:extLst>
                </a:gridCol>
                <a:gridCol w="373051">
                  <a:extLst>
                    <a:ext uri="{9D8B030D-6E8A-4147-A177-3AD203B41FA5}">
                      <a16:colId xmlns:a16="http://schemas.microsoft.com/office/drawing/2014/main" val="231018646"/>
                    </a:ext>
                  </a:extLst>
                </a:gridCol>
                <a:gridCol w="410356">
                  <a:extLst>
                    <a:ext uri="{9D8B030D-6E8A-4147-A177-3AD203B41FA5}">
                      <a16:colId xmlns:a16="http://schemas.microsoft.com/office/drawing/2014/main" val="272297663"/>
                    </a:ext>
                  </a:extLst>
                </a:gridCol>
                <a:gridCol w="415685">
                  <a:extLst>
                    <a:ext uri="{9D8B030D-6E8A-4147-A177-3AD203B41FA5}">
                      <a16:colId xmlns:a16="http://schemas.microsoft.com/office/drawing/2014/main" val="3296075304"/>
                    </a:ext>
                  </a:extLst>
                </a:gridCol>
                <a:gridCol w="415685">
                  <a:extLst>
                    <a:ext uri="{9D8B030D-6E8A-4147-A177-3AD203B41FA5}">
                      <a16:colId xmlns:a16="http://schemas.microsoft.com/office/drawing/2014/main" val="419210245"/>
                    </a:ext>
                  </a:extLst>
                </a:gridCol>
                <a:gridCol w="415685">
                  <a:extLst>
                    <a:ext uri="{9D8B030D-6E8A-4147-A177-3AD203B41FA5}">
                      <a16:colId xmlns:a16="http://schemas.microsoft.com/office/drawing/2014/main" val="3891957052"/>
                    </a:ext>
                  </a:extLst>
                </a:gridCol>
                <a:gridCol w="415685">
                  <a:extLst>
                    <a:ext uri="{9D8B030D-6E8A-4147-A177-3AD203B41FA5}">
                      <a16:colId xmlns:a16="http://schemas.microsoft.com/office/drawing/2014/main" val="217623982"/>
                    </a:ext>
                  </a:extLst>
                </a:gridCol>
                <a:gridCol w="357063">
                  <a:extLst>
                    <a:ext uri="{9D8B030D-6E8A-4147-A177-3AD203B41FA5}">
                      <a16:colId xmlns:a16="http://schemas.microsoft.com/office/drawing/2014/main" val="2010387207"/>
                    </a:ext>
                  </a:extLst>
                </a:gridCol>
                <a:gridCol w="357063">
                  <a:extLst>
                    <a:ext uri="{9D8B030D-6E8A-4147-A177-3AD203B41FA5}">
                      <a16:colId xmlns:a16="http://schemas.microsoft.com/office/drawing/2014/main" val="1192660543"/>
                    </a:ext>
                  </a:extLst>
                </a:gridCol>
              </a:tblGrid>
              <a:tr h="13037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</a:t>
                      </a:r>
                      <a:r>
                        <a:rPr lang="ko-KR" altLang="en-US" sz="1100" u="none" strike="noStrike" dirty="0">
                          <a:effectLst/>
                        </a:rPr>
                        <a:t>년 </a:t>
                      </a:r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r>
                        <a:rPr lang="ko-KR" altLang="en-US" sz="1100" u="none" strike="noStrike" dirty="0">
                          <a:effectLst/>
                        </a:rPr>
                        <a:t>월말 인구 현황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112859433"/>
                  </a:ext>
                </a:extLst>
              </a:tr>
              <a:tr h="187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【</a:t>
                      </a:r>
                      <a:r>
                        <a:rPr lang="ko-KR" altLang="en-US" sz="500" u="none" strike="noStrike">
                          <a:effectLst/>
                        </a:rPr>
                        <a:t>창원시</a:t>
                      </a:r>
                      <a:r>
                        <a:rPr lang="en-US" altLang="ko-KR" sz="500" u="none" strike="noStrike">
                          <a:effectLst/>
                        </a:rPr>
                        <a:t>】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4611" marR="4611" marT="4611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600" u="none" strike="noStrike">
                          <a:effectLst/>
                        </a:rPr>
                        <a:t>           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단위 </a:t>
                      </a:r>
                      <a:r>
                        <a:rPr lang="en-US" altLang="ko-KR" sz="600" u="none" strike="noStrike">
                          <a:effectLst/>
                        </a:rPr>
                        <a:t>: </a:t>
                      </a:r>
                      <a:r>
                        <a:rPr lang="ko-KR" altLang="en-US" sz="600" u="none" strike="noStrike">
                          <a:effectLst/>
                        </a:rPr>
                        <a:t>세대</a:t>
                      </a:r>
                      <a:r>
                        <a:rPr lang="en-US" altLang="ko-KR" sz="600" u="none" strike="noStrike">
                          <a:effectLst/>
                        </a:rPr>
                        <a:t>, </a:t>
                      </a:r>
                      <a:r>
                        <a:rPr lang="ko-KR" altLang="en-US" sz="600" u="none" strike="noStrike">
                          <a:effectLst/>
                        </a:rPr>
                        <a:t>명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544104913"/>
                  </a:ext>
                </a:extLst>
              </a:tr>
              <a:tr h="1489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읍 면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동 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        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  국  인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주민등록인구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외  국  인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출입국관리소 등록신고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430135"/>
                  </a:ext>
                </a:extLst>
              </a:tr>
              <a:tr h="86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세대수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207266234"/>
                  </a:ext>
                </a:extLst>
              </a:tr>
              <a:tr h="838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합  계 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</a:t>
                      </a:r>
                      <a:r>
                        <a:rPr lang="en-US" altLang="ko-KR" sz="500" u="none" strike="noStrike">
                          <a:effectLst/>
                        </a:rPr>
                        <a:t>1,040,355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</a:t>
                      </a:r>
                      <a:r>
                        <a:rPr lang="en-US" altLang="ko-KR" sz="500" u="none" strike="noStrike">
                          <a:effectLst/>
                        </a:rPr>
                        <a:t>528,064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</a:t>
                      </a:r>
                      <a:r>
                        <a:rPr lang="en-US" altLang="ko-KR" sz="500" u="none" strike="noStrike">
                          <a:effectLst/>
                        </a:rPr>
                        <a:t>512,291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</a:t>
                      </a:r>
                      <a:r>
                        <a:rPr lang="en-US" altLang="ko-KR" sz="500" u="none" strike="noStrike">
                          <a:effectLst/>
                        </a:rPr>
                        <a:t>1,027,429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520,548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506,881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455,747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12,926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</a:t>
                      </a:r>
                      <a:r>
                        <a:rPr lang="en-US" altLang="ko-KR" sz="500" u="none" strike="noStrike">
                          <a:effectLst/>
                        </a:rPr>
                        <a:t>7,516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</a:t>
                      </a:r>
                      <a:r>
                        <a:rPr lang="en-US" altLang="ko-KR" sz="500" u="none" strike="noStrike">
                          <a:effectLst/>
                        </a:rPr>
                        <a:t>5,410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40295611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의창구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219,569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</a:t>
                      </a:r>
                      <a:r>
                        <a:rPr lang="en-US" altLang="ko-KR" sz="500" u="none" strike="noStrike">
                          <a:effectLst/>
                        </a:rPr>
                        <a:t>111,993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</a:t>
                      </a:r>
                      <a:r>
                        <a:rPr lang="en-US" altLang="ko-KR" sz="500" u="none" strike="noStrike">
                          <a:effectLst/>
                        </a:rPr>
                        <a:t>107,576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216,665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110,386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106,279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96,406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2,904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</a:t>
                      </a:r>
                      <a:r>
                        <a:rPr lang="en-US" altLang="ko-KR" sz="500" u="none" strike="noStrike">
                          <a:effectLst/>
                        </a:rPr>
                        <a:t>1,607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</a:t>
                      </a:r>
                      <a:r>
                        <a:rPr lang="en-US" altLang="ko-KR" sz="500" u="none" strike="noStrike">
                          <a:effectLst/>
                        </a:rPr>
                        <a:t>1,297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396508267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동읍  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19,749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10,122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9,627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19,591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10,035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9,556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9,144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158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87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71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7342833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북면  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43,210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21,767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21,443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43,003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21,673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21,330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16,587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207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94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113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57776071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대산면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7,388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3,846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3,542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7,078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3,585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3,493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3,692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310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261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10863840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의창동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50,296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25,427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24,869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50,061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25,354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24,707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21,270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235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73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162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568164570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팔룡동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26,539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13,723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12,816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25,817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13,180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12,637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11,143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722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543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179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396475655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명곡동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41,647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21,158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20,489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41,035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20,868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20,167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18,339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612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290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322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813003722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봉림동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30,740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15,950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14,790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30,080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15,691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14,389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16,231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660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259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401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68228914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성산구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253,466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</a:t>
                      </a:r>
                      <a:r>
                        <a:rPr lang="en-US" altLang="ko-KR" sz="500" u="none" strike="noStrike">
                          <a:effectLst/>
                        </a:rPr>
                        <a:t>129,706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</a:t>
                      </a:r>
                      <a:r>
                        <a:rPr lang="en-US" altLang="ko-KR" sz="500" u="none" strike="noStrike">
                          <a:effectLst/>
                        </a:rPr>
                        <a:t>123,760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      </a:t>
                      </a:r>
                      <a:r>
                        <a:rPr lang="en-US" altLang="ko-KR" sz="500" u="none" strike="noStrike" dirty="0">
                          <a:effectLst/>
                        </a:rPr>
                        <a:t>250,147 </a:t>
                      </a:r>
                      <a:endParaRPr lang="en-US" altLang="ko-KR" sz="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127,618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122,529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106,275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3,319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</a:t>
                      </a:r>
                      <a:r>
                        <a:rPr lang="en-US" altLang="ko-KR" sz="500" u="none" strike="noStrike">
                          <a:effectLst/>
                        </a:rPr>
                        <a:t>2,088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</a:t>
                      </a:r>
                      <a:r>
                        <a:rPr lang="en-US" altLang="ko-KR" sz="500" u="none" strike="noStrike">
                          <a:effectLst/>
                        </a:rPr>
                        <a:t>1,231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337593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반송동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40,705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20,464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20,241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40,478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20,360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20,118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15,476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227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104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519513326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용지동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29,080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14,584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14,496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28,809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14,468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14,341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13,214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271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116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155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66869999"/>
                  </a:ext>
                </a:extLst>
              </a:tr>
              <a:tr h="713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중앙동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35,622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19,313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16,309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34,507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18,648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15,859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18,235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1,115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665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450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197965993"/>
                  </a:ext>
                </a:extLst>
              </a:tr>
              <a:tr h="713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상남동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27,415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13,752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13,663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27,241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13,683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13,558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10,714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174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69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105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934680050"/>
                  </a:ext>
                </a:extLst>
              </a:tr>
              <a:tr h="713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사파동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46,068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22,901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23,167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45,823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22,809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23,014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19,372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245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92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153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449039394"/>
                  </a:ext>
                </a:extLst>
              </a:tr>
              <a:tr h="713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가음정동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40,049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20,294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19,755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39,771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20,143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19,628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16,044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278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151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127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548985613"/>
                  </a:ext>
                </a:extLst>
              </a:tr>
              <a:tr h="713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성주동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26,188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13,731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12,457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25,854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13,468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12,386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9,731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334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263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71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070416345"/>
                  </a:ext>
                </a:extLst>
              </a:tr>
              <a:tr h="713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웅남동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8,339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4,667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3,672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7,664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4,039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3,625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3,489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675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628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4127634927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마산합포구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182,860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</a:t>
                      </a:r>
                      <a:r>
                        <a:rPr lang="en-US" altLang="ko-KR" sz="500" u="none" strike="noStrike">
                          <a:effectLst/>
                        </a:rPr>
                        <a:t>91,068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91,792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180,974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89,979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90,995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84,910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1,886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1,089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797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884411024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구산면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4,360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2,336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2,024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4,174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2,162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2,012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2,339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186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174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12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431072175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진동면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12,208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6,263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5,945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12,031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6,181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5,850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5,541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177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82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95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4051039491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진북면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3,654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2,075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1,579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3,347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1,799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1,548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1,764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307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276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812287586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진전면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3,905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1,939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1,966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3,824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1,881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1,943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2,188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81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58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938103641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현동  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14,069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7,000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7,069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13,979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6,943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7,036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5,678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90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57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944413911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가포동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1,869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956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913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1,834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929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1,102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35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378243726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월영동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42,799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21,264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21,535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42,407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21,080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21,327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17,048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392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184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208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673266681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문화동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11,260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5,600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5,660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11,071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5,506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5,565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5,960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189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94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95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87242861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반월중앙동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14,318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6,935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7,383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14,261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6,917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7,344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6,445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57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18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53009909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완월동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9,007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4,353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4,654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8,973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4,346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4,627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4,094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34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70963968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자산동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10,172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4,990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5,182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10,143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4,984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5,159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4,804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29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950266054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교방동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16,215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8,025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8,190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16,165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8,016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8,149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7,308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50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231320307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오동동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19,437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9,602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9,835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19,325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9,555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9,770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10,644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112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65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477753930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합포동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7,273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3,650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3,623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7,238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3,638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3,600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3,802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35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12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012293516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산호동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12,314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6,080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6,234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12,202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6,042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6,160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6,193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112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74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034485779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마산회원구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187,099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</a:t>
                      </a:r>
                      <a:r>
                        <a:rPr lang="en-US" altLang="ko-KR" sz="500" u="none" strike="noStrike">
                          <a:effectLst/>
                        </a:rPr>
                        <a:t>93,681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93,418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185,215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92,676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92,539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82,666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1,884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1,005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879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84345896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내서읍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63,294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31,781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31,513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62,867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31,562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31,305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25,151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427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219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208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730359584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회원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10,171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5,006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5,165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10,128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4,998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5,130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5,209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43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916364762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회원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10,085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4,970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5,115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10,044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4,961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5,083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4,608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41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963395840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석전동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16,763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8,331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8,432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16,674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8,297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8,377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7,867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89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55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403385525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회성동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5,959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3,013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2,946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5,930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3,008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2,922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3,083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29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055952472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양덕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10,945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5,479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5,466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10,856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5,410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5,484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89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56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322763101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양덕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30,978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15,244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15,734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30,869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15,178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15,691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11,877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109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66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613472145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합성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9,234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4,681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4,553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9,176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4,659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4,517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4,557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58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750981414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합성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7,724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3,853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3,871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7,455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3,730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3,725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4,209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269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146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322683099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구암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8,858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4,429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4,429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8,776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4,405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4,362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82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58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617735479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구암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9,391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4,709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4,682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9,267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4,650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4,617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4,417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124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59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65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421785206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봉암동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3,697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2,185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1,512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3,173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1,782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1,391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1,842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524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403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121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062875832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진해구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197,361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</a:t>
                      </a:r>
                      <a:r>
                        <a:rPr lang="en-US" altLang="ko-KR" sz="500" u="none" strike="noStrike">
                          <a:effectLst/>
                        </a:rPr>
                        <a:t>101,616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95,745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</a:t>
                      </a:r>
                      <a:r>
                        <a:rPr lang="en-US" altLang="ko-KR" sz="500" u="none" strike="noStrike">
                          <a:effectLst/>
                        </a:rPr>
                        <a:t>194,428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99,889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94,539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85,490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2,933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1,727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1,206 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84545642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충무동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16,824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8,756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8,068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16,699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8,677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8,022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7,807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125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79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231880869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여좌동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8,530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4,215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4,315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8,439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4,178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4,261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4,386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91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54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89595537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태백동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3,861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1,935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1,926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3,845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1,930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1,915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2,040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16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11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4223162316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경화동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11,056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5,590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5,466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11,003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5,563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5,440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4,638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53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411649878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병암동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7,425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3,658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3,767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7,389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3,645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3,744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3,428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36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13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936980812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석동  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17,515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9,015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8,500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17,407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8,966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8,441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7,223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108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59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680620730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이동  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8,637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4,578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4,059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8,557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4,546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4,011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4,758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80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778336795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자은동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21,130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10,510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10,620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21,026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10,487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10,539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8,834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104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81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4283926603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덕산동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10,069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4,960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5,109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10,030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4,946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5,084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4,199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39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14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25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587310354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풍호동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25,515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12,751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12,764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25,447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12,721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12,726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9,176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 </a:t>
                      </a:r>
                      <a:r>
                        <a:rPr lang="en-US" altLang="ko-KR" sz="500" u="none" strike="noStrike">
                          <a:effectLst/>
                        </a:rPr>
                        <a:t>68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30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38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24782800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웅천동 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13,213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6,766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6,447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13,004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6,599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6,405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5,415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209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167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1995306218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웅동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</a:t>
                      </a:r>
                      <a:r>
                        <a:rPr lang="en-US" altLang="ko-KR" sz="500" u="none" strike="noStrike">
                          <a:effectLst/>
                        </a:rPr>
                        <a:t>8,137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</a:t>
                      </a:r>
                      <a:r>
                        <a:rPr lang="en-US" altLang="ko-KR" sz="500" u="none" strike="noStrike">
                          <a:effectLst/>
                        </a:rPr>
                        <a:t>4,395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3,742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7,579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3,883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3,696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3,442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  </a:t>
                      </a:r>
                      <a:r>
                        <a:rPr lang="en-US" altLang="ko-KR" sz="500" u="none" strike="noStrike">
                          <a:effectLst/>
                        </a:rPr>
                        <a:t>558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512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 </a:t>
                      </a:r>
                      <a:r>
                        <a:rPr lang="en-US" altLang="ko-KR" sz="500" u="none" strike="noStrike">
                          <a:effectLst/>
                        </a:rPr>
                        <a:t>46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272053254"/>
                  </a:ext>
                </a:extLst>
              </a:tr>
              <a:tr h="682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웅동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동        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45,449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</a:t>
                      </a:r>
                      <a:r>
                        <a:rPr lang="en-US" altLang="ko-KR" sz="500" u="none" strike="noStrike">
                          <a:effectLst/>
                        </a:rPr>
                        <a:t>24,487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        </a:t>
                      </a:r>
                      <a:r>
                        <a:rPr lang="en-US" altLang="ko-KR" sz="500" u="none" strike="noStrike" dirty="0">
                          <a:effectLst/>
                        </a:rPr>
                        <a:t>20,962 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</a:t>
                      </a:r>
                      <a:r>
                        <a:rPr lang="en-US" altLang="ko-KR" sz="500" u="none" strike="noStrike">
                          <a:effectLst/>
                        </a:rPr>
                        <a:t>44,003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23,748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20,255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20,144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1,446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        </a:t>
                      </a:r>
                      <a:r>
                        <a:rPr lang="en-US" altLang="ko-KR" sz="500" u="none" strike="noStrike">
                          <a:effectLst/>
                        </a:rPr>
                        <a:t>739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           </a:t>
                      </a:r>
                      <a:r>
                        <a:rPr lang="en-US" altLang="ko-KR" sz="500" u="none" strike="noStrike" dirty="0">
                          <a:effectLst/>
                        </a:rPr>
                        <a:t>707 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11" marR="4611" marT="4611" marB="0" anchor="ctr"/>
                </a:tc>
                <a:extLst>
                  <a:ext uri="{0D108BD9-81ED-4DB2-BD59-A6C34878D82A}">
                    <a16:rowId xmlns:a16="http://schemas.microsoft.com/office/drawing/2014/main" val="30317842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17C21A0-C058-411D-9DEA-63E746CD96CE}"/>
              </a:ext>
            </a:extLst>
          </p:cNvPr>
          <p:cNvSpPr txBox="1"/>
          <p:nvPr/>
        </p:nvSpPr>
        <p:spPr>
          <a:xfrm>
            <a:off x="340048" y="1333476"/>
            <a:ext cx="3877140" cy="1115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창원시 주민들  인구수의 데이터</a:t>
            </a:r>
            <a:r>
              <a:rPr lang="ko-KR" altLang="en-US" sz="16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를</a:t>
            </a:r>
            <a:r>
              <a:rPr lang="ko-KR" altLang="en-US" b="1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16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지역으로 나눠 그룹으로 분류하면 의창구에 인구가 가장 많고 그 다음이 성산구 이다</a:t>
            </a:r>
            <a:r>
              <a:rPr lang="en-US" altLang="ko-KR" sz="16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.</a:t>
            </a:r>
            <a:endParaRPr lang="ko-KR" altLang="en-US" sz="1600" spc="11" dirty="0">
              <a:solidFill>
                <a:srgbClr val="2E3F4F"/>
              </a:solidFill>
              <a:latin typeface="WGVCDD+NanumSquare Regular"/>
              <a:cs typeface="WGVCDD+NanumSquare Regular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B6845D0-4EC3-4760-8673-766D10DC60FC}"/>
              </a:ext>
            </a:extLst>
          </p:cNvPr>
          <p:cNvSpPr txBox="1">
            <a:spLocks/>
          </p:cNvSpPr>
          <p:nvPr/>
        </p:nvSpPr>
        <p:spPr>
          <a:xfrm>
            <a:off x="179512" y="174775"/>
            <a:ext cx="6797992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03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 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 결과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">
            <a:extLst>
              <a:ext uri="{FF2B5EF4-FFF2-40B4-BE49-F238E27FC236}">
                <a16:creationId xmlns:a16="http://schemas.microsoft.com/office/drawing/2014/main" id="{E8F8A3A6-A519-4FBD-BC6E-24F5B7B7599A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91439" y="6661175"/>
            <a:ext cx="2169713" cy="141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AIMEAP+NanumSquare Regular"/>
                <a:cs typeface="AIMEAP+NanumSquare Regular"/>
              </a:rPr>
              <a:t>출처 </a:t>
            </a:r>
            <a:r>
              <a:rPr sz="1000" dirty="0">
                <a:solidFill>
                  <a:srgbClr val="000000"/>
                </a:solidFill>
                <a:latin typeface="WGVCDD+NanumSquare Regular"/>
                <a:cs typeface="WGVCDD+NanumSquare Regular"/>
              </a:rPr>
              <a:t>: </a:t>
            </a:r>
            <a:r>
              <a:rPr lang="en-US" altLang="ko-KR" sz="1000" dirty="0">
                <a:solidFill>
                  <a:srgbClr val="000000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AIMEAP+NanumSquare Regular"/>
                <a:cs typeface="AIMEAP+NanumSquare Regular"/>
              </a:rPr>
              <a:t>창원 데이터 포털</a:t>
            </a:r>
            <a:endParaRPr sz="1000" dirty="0">
              <a:solidFill>
                <a:srgbClr val="000000"/>
              </a:solidFill>
              <a:latin typeface="AIMEAP+NanumSquare Regular"/>
              <a:cs typeface="AIMEAP+NanumSquare 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FEA53B-AB0E-470B-812D-B241081BB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6" y="3509198"/>
            <a:ext cx="5775056" cy="28578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78D36F-6899-4402-AF89-16617363E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16" y="941348"/>
            <a:ext cx="4641023" cy="2769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5D58D-7895-4DB3-897A-BAAFAFE45097}"/>
              </a:ext>
            </a:extLst>
          </p:cNvPr>
          <p:cNvSpPr txBox="1"/>
          <p:nvPr/>
        </p:nvSpPr>
        <p:spPr>
          <a:xfrm>
            <a:off x="410156" y="1281813"/>
            <a:ext cx="3168352" cy="161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창원의 인구 </a:t>
            </a:r>
            <a:r>
              <a:rPr lang="ko-KR" altLang="en-US" b="1" dirty="0" err="1"/>
              <a:t>유동량</a:t>
            </a:r>
            <a:r>
              <a:rPr lang="ko-KR" altLang="en-US" b="1" dirty="0"/>
              <a:t> 데이터</a:t>
            </a:r>
            <a:r>
              <a:rPr lang="ko-KR" altLang="en-US" sz="1600" dirty="0"/>
              <a:t>를</a:t>
            </a:r>
            <a:r>
              <a:rPr lang="ko-KR" altLang="en-US" sz="1600" b="1" dirty="0"/>
              <a:t> </a:t>
            </a:r>
            <a:r>
              <a:rPr lang="ko-KR" altLang="en-US" sz="1600" dirty="0"/>
              <a:t>분석하여 창원의 지역별 그리고 월별 인구수 </a:t>
            </a:r>
            <a:r>
              <a:rPr lang="ko-KR" altLang="en-US" sz="1600" dirty="0" err="1"/>
              <a:t>유동량을</a:t>
            </a:r>
            <a:r>
              <a:rPr lang="ko-KR" altLang="en-US" sz="1600" dirty="0"/>
              <a:t> 파악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49AC9A59-AD77-4A50-B85D-38DE14ED9019}"/>
              </a:ext>
            </a:extLst>
          </p:cNvPr>
          <p:cNvSpPr txBox="1">
            <a:spLocks/>
          </p:cNvSpPr>
          <p:nvPr/>
        </p:nvSpPr>
        <p:spPr>
          <a:xfrm>
            <a:off x="179512" y="174775"/>
            <a:ext cx="6797992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03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 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 결과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12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>
            <a:extLst>
              <a:ext uri="{FF2B5EF4-FFF2-40B4-BE49-F238E27FC236}">
                <a16:creationId xmlns:a16="http://schemas.microsoft.com/office/drawing/2014/main" id="{39257D07-1194-4758-B66A-A0B0CC369D34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81EFED9-B735-466E-9131-F2583502A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417756"/>
            <a:ext cx="4032448" cy="44222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6C69BB-2588-4FAA-826E-A99BCEA66A4B}"/>
              </a:ext>
            </a:extLst>
          </p:cNvPr>
          <p:cNvSpPr txBox="1"/>
          <p:nvPr/>
        </p:nvSpPr>
        <p:spPr>
          <a:xfrm>
            <a:off x="395031" y="898301"/>
            <a:ext cx="4176969" cy="151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l">
              <a:lnSpc>
                <a:spcPts val="1988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전기차 누적등록 데이터</a:t>
            </a:r>
            <a:r>
              <a:rPr lang="ko-KR" altLang="en-US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를</a:t>
            </a:r>
            <a:r>
              <a:rPr lang="ko-KR" altLang="en-US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 </a:t>
            </a:r>
            <a:r>
              <a:rPr lang="ko-KR" altLang="en-US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활용하여 지역 별로 전기차 등록 현황을 파악하고 전기차</a:t>
            </a:r>
            <a:r>
              <a:rPr lang="en-US" altLang="ko-KR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 </a:t>
            </a:r>
            <a:r>
              <a:rPr lang="ko-KR" altLang="en-US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대수 증가율을 파악하여 작년 대비 전기차가 </a:t>
            </a:r>
            <a:r>
              <a:rPr lang="en-US" altLang="ko-KR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100% </a:t>
            </a:r>
            <a:r>
              <a:rPr lang="ko-KR" altLang="en-US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증가를 확인하였습니다</a:t>
            </a:r>
            <a:r>
              <a:rPr lang="en-US" altLang="ko-KR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.</a:t>
            </a:r>
          </a:p>
          <a:p>
            <a:pPr marL="0" marR="0" algn="l">
              <a:lnSpc>
                <a:spcPts val="1988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그리고 창원시 의창구</a:t>
            </a:r>
            <a:r>
              <a:rPr lang="en-US" altLang="ko-KR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, </a:t>
            </a:r>
            <a:r>
              <a:rPr lang="ko-KR" altLang="en-US" sz="1400" spc="11" dirty="0">
                <a:solidFill>
                  <a:srgbClr val="2E3F4F"/>
                </a:solidFill>
                <a:latin typeface="+mj-ea"/>
                <a:ea typeface="+mj-ea"/>
                <a:cs typeface="WGVCDD+NanumSquare Regular"/>
              </a:rPr>
              <a:t>성산구에 전기차가 가장 많이 있는 것을 알 수 있습니다</a:t>
            </a:r>
            <a:r>
              <a:rPr lang="en-US" altLang="ko-KR" sz="1400" spc="11" dirty="0">
                <a:solidFill>
                  <a:srgbClr val="2E3F4F"/>
                </a:solidFill>
                <a:latin typeface="+mn-ea"/>
                <a:cs typeface="WGVCDD+NanumSquare Regular"/>
              </a:rPr>
              <a:t>.</a:t>
            </a:r>
            <a:r>
              <a:rPr lang="ko-KR" altLang="en-US" sz="1400" spc="11" dirty="0">
                <a:solidFill>
                  <a:srgbClr val="2E3F4F"/>
                </a:solidFill>
                <a:latin typeface="+mn-ea"/>
                <a:cs typeface="WGVCDD+NanumSquare Regular"/>
              </a:rPr>
              <a:t> </a:t>
            </a:r>
            <a:endParaRPr lang="en-US" altLang="ko-KR" sz="1400" spc="11" dirty="0">
              <a:solidFill>
                <a:srgbClr val="2E3F4F"/>
              </a:solidFill>
              <a:latin typeface="+mn-ea"/>
              <a:cs typeface="WGVCDD+NanumSquare Regula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738EA9A-509A-4287-B7AE-DDA3BCC42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00" y="764351"/>
            <a:ext cx="3672408" cy="266464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7972CE1-EFB9-4BCF-A499-79188E2DB9A5}"/>
              </a:ext>
            </a:extLst>
          </p:cNvPr>
          <p:cNvSpPr txBox="1">
            <a:spLocks/>
          </p:cNvSpPr>
          <p:nvPr/>
        </p:nvSpPr>
        <p:spPr>
          <a:xfrm>
            <a:off x="179512" y="174775"/>
            <a:ext cx="6797992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03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 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 결과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81D675-ECC5-4A11-8755-B781BC525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88" y="3659806"/>
            <a:ext cx="4307810" cy="29673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>
            <a:extLst>
              <a:ext uri="{FF2B5EF4-FFF2-40B4-BE49-F238E27FC236}">
                <a16:creationId xmlns:a16="http://schemas.microsoft.com/office/drawing/2014/main" id="{DBAD09C6-0E6F-48D6-92F4-70310C30729E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A53CA-4008-4641-B700-1649C1D4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492896"/>
            <a:ext cx="4991100" cy="4048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07423E-B07E-43BE-9C9E-387347DA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422" y="2317490"/>
            <a:ext cx="4658058" cy="4223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05C4B5-4C26-400C-B297-DB3C3A4B5593}"/>
              </a:ext>
            </a:extLst>
          </p:cNvPr>
          <p:cNvSpPr txBox="1"/>
          <p:nvPr/>
        </p:nvSpPr>
        <p:spPr>
          <a:xfrm>
            <a:off x="251520" y="618218"/>
            <a:ext cx="5472608" cy="16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창원의 공공 지도 및 관광 안내 지도</a:t>
            </a:r>
            <a:r>
              <a:rPr lang="en-US" altLang="ko-KR" sz="2000" b="1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를 </a:t>
            </a:r>
            <a:endParaRPr lang="en-US" altLang="ko-KR" spc="11" dirty="0">
              <a:solidFill>
                <a:srgbClr val="2E3F4F"/>
              </a:solidFill>
              <a:latin typeface="WGVCDD+NanumSquare Regular"/>
              <a:cs typeface="WGVCDD+NanumSquare Regular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통해</a:t>
            </a:r>
            <a:r>
              <a:rPr lang="en-US" altLang="ko-KR" sz="18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18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창원 공공 시설 과 관광객들의 주요시설과 공공 건물 부지 를 대학교</a:t>
            </a:r>
            <a:r>
              <a:rPr lang="en-US" altLang="ko-KR" sz="18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, </a:t>
            </a:r>
            <a:r>
              <a:rPr lang="ko-KR" altLang="en-US" sz="18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아파트</a:t>
            </a:r>
            <a:r>
              <a:rPr lang="en-US" altLang="ko-KR" sz="18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,</a:t>
            </a:r>
            <a:r>
              <a:rPr lang="ko-KR" altLang="en-US" sz="18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병원 등 건물 종류에 따라 분류 하여 </a:t>
            </a:r>
            <a:r>
              <a:rPr lang="ko-KR" altLang="en-US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우선순위</a:t>
            </a:r>
            <a:r>
              <a:rPr lang="ko-KR" altLang="en-US" sz="18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를 부여 할 수 있었습니다</a:t>
            </a:r>
            <a:r>
              <a:rPr lang="en-US" altLang="ko-KR" sz="18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.</a:t>
            </a:r>
            <a:r>
              <a:rPr lang="ko-KR" altLang="en-US" sz="18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87E3EA4-D7AD-40DE-8447-87681C42E040}"/>
              </a:ext>
            </a:extLst>
          </p:cNvPr>
          <p:cNvSpPr txBox="1">
            <a:spLocks/>
          </p:cNvSpPr>
          <p:nvPr/>
        </p:nvSpPr>
        <p:spPr>
          <a:xfrm>
            <a:off x="179512" y="174775"/>
            <a:ext cx="6797992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03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 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 결과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3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>
            <a:extLst>
              <a:ext uri="{FF2B5EF4-FFF2-40B4-BE49-F238E27FC236}">
                <a16:creationId xmlns:a16="http://schemas.microsoft.com/office/drawing/2014/main" id="{6385B200-A12A-49D5-8259-2ABDF0BF9B3A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B4FC70-463F-4DDA-AF56-40473BE2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16" y="1271278"/>
            <a:ext cx="3583240" cy="1938992"/>
          </a:xfrm>
        </p:spPr>
        <p:txBody>
          <a:bodyPr/>
          <a:lstStyle/>
          <a:p>
            <a:pPr fontAlgn="base" latinLnBrk="1"/>
            <a:r>
              <a:rPr lang="ko-KR" altLang="en-US" dirty="0"/>
              <a:t>전기차 충전소 개수 와 위치 및 지도 현황을 토대로 전기차 등록 수 대비 전기차 충전소 부족 지역과 향후 충전소가 필요할 개수를 도출합니다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br>
              <a:rPr lang="ko-KR" altLang="en-US" dirty="0"/>
            </a:b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E4788B-416F-4D33-AAC0-135528477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68768"/>
              </p:ext>
            </p:extLst>
          </p:nvPr>
        </p:nvGraphicFramePr>
        <p:xfrm>
          <a:off x="4139708" y="1037373"/>
          <a:ext cx="4685292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323">
                  <a:extLst>
                    <a:ext uri="{9D8B030D-6E8A-4147-A177-3AD203B41FA5}">
                      <a16:colId xmlns:a16="http://schemas.microsoft.com/office/drawing/2014/main" val="102489452"/>
                    </a:ext>
                  </a:extLst>
                </a:gridCol>
                <a:gridCol w="1171323">
                  <a:extLst>
                    <a:ext uri="{9D8B030D-6E8A-4147-A177-3AD203B41FA5}">
                      <a16:colId xmlns:a16="http://schemas.microsoft.com/office/drawing/2014/main" val="589651999"/>
                    </a:ext>
                  </a:extLst>
                </a:gridCol>
                <a:gridCol w="1171323">
                  <a:extLst>
                    <a:ext uri="{9D8B030D-6E8A-4147-A177-3AD203B41FA5}">
                      <a16:colId xmlns:a16="http://schemas.microsoft.com/office/drawing/2014/main" val="1596046266"/>
                    </a:ext>
                  </a:extLst>
                </a:gridCol>
                <a:gridCol w="1171323">
                  <a:extLst>
                    <a:ext uri="{9D8B030D-6E8A-4147-A177-3AD203B41FA5}">
                      <a16:colId xmlns:a16="http://schemas.microsoft.com/office/drawing/2014/main" val="4219742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건물 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건물 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건물 </a:t>
                      </a:r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0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건물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 음식점 휴게소 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대학교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아파트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병원 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대형 판매점</a:t>
                      </a:r>
                      <a:r>
                        <a:rPr lang="en-US" altLang="ko-KR" sz="1200" b="1" dirty="0"/>
                        <a:t>,</a:t>
                      </a:r>
                      <a:r>
                        <a:rPr lang="ko-KR" altLang="en-US" sz="1200" b="1" dirty="0"/>
                        <a:t>종합 병원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35600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01D89C-6F3F-4BBE-815A-E42B2B230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442222"/>
              </p:ext>
            </p:extLst>
          </p:nvPr>
        </p:nvGraphicFramePr>
        <p:xfrm>
          <a:off x="4190182" y="2143236"/>
          <a:ext cx="4685292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882">
                  <a:extLst>
                    <a:ext uri="{9D8B030D-6E8A-4147-A177-3AD203B41FA5}">
                      <a16:colId xmlns:a16="http://schemas.microsoft.com/office/drawing/2014/main" val="1561786569"/>
                    </a:ext>
                  </a:extLst>
                </a:gridCol>
                <a:gridCol w="780882">
                  <a:extLst>
                    <a:ext uri="{9D8B030D-6E8A-4147-A177-3AD203B41FA5}">
                      <a16:colId xmlns:a16="http://schemas.microsoft.com/office/drawing/2014/main" val="2376502377"/>
                    </a:ext>
                  </a:extLst>
                </a:gridCol>
                <a:gridCol w="780882">
                  <a:extLst>
                    <a:ext uri="{9D8B030D-6E8A-4147-A177-3AD203B41FA5}">
                      <a16:colId xmlns:a16="http://schemas.microsoft.com/office/drawing/2014/main" val="1582739126"/>
                    </a:ext>
                  </a:extLst>
                </a:gridCol>
                <a:gridCol w="780882">
                  <a:extLst>
                    <a:ext uri="{9D8B030D-6E8A-4147-A177-3AD203B41FA5}">
                      <a16:colId xmlns:a16="http://schemas.microsoft.com/office/drawing/2014/main" val="232751963"/>
                    </a:ext>
                  </a:extLst>
                </a:gridCol>
                <a:gridCol w="780882">
                  <a:extLst>
                    <a:ext uri="{9D8B030D-6E8A-4147-A177-3AD203B41FA5}">
                      <a16:colId xmlns:a16="http://schemas.microsoft.com/office/drawing/2014/main" val="4197601078"/>
                    </a:ext>
                  </a:extLst>
                </a:gridCol>
                <a:gridCol w="780882">
                  <a:extLst>
                    <a:ext uri="{9D8B030D-6E8A-4147-A177-3AD203B41FA5}">
                      <a16:colId xmlns:a16="http://schemas.microsoft.com/office/drawing/2014/main" val="257639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공영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주차장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건물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건물</a:t>
                      </a:r>
                      <a:r>
                        <a:rPr lang="en-US" altLang="ko-KR" sz="1200" dirty="0"/>
                        <a:t>2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관광지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건물</a:t>
                      </a:r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관공서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3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우선순위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199318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743E83C1-64ED-43DD-B6BF-392D4DC5DB89}"/>
              </a:ext>
            </a:extLst>
          </p:cNvPr>
          <p:cNvSpPr txBox="1">
            <a:spLocks/>
          </p:cNvSpPr>
          <p:nvPr/>
        </p:nvSpPr>
        <p:spPr>
          <a:xfrm>
            <a:off x="179512" y="174775"/>
            <a:ext cx="6797992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03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 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 결과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A9F3F5-D9BE-4414-9300-91020958E969}"/>
              </a:ext>
            </a:extLst>
          </p:cNvPr>
          <p:cNvSpPr/>
          <p:nvPr/>
        </p:nvSpPr>
        <p:spPr>
          <a:xfrm>
            <a:off x="5280801" y="3573016"/>
            <a:ext cx="37361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도출해낸 결과를 통해 지역의 건물에 따른 우선순위 와 인구 유통량이 많은 특정 지점에 순위를 메겨 전기차 충전소 인프라 확보 및 입지 선정이 가능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A17CC-1E37-4FB5-9831-36ADF3116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4" y="3265804"/>
            <a:ext cx="5078607" cy="33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3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F0DB75A4-684C-403E-9C08-2B0BF26C8DC7}"/>
              </a:ext>
            </a:extLst>
          </p:cNvPr>
          <p:cNvSpPr/>
          <p:nvPr/>
        </p:nvSpPr>
        <p:spPr>
          <a:xfrm>
            <a:off x="0" y="-30563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6CAB7F-D2E0-4A66-8D8D-4D2CA3AF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01832"/>
            <a:ext cx="4328805" cy="12524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위의 데이터 분석 결과와 </a:t>
            </a:r>
            <a:r>
              <a:rPr lang="ko-KR" altLang="en-US" sz="2000" b="1" dirty="0"/>
              <a:t>창원 전기차 충전소 현황 데이터</a:t>
            </a:r>
            <a:r>
              <a:rPr lang="ko-KR" altLang="en-US" sz="1600" dirty="0"/>
              <a:t>를 토대로 창원시 성산구가 새로 지을 충전소 입지로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DF6B3-4810-40E6-B81D-C1B7B571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80928"/>
            <a:ext cx="4328805" cy="365400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D6B069F-1BD1-4DC4-863D-DC1C4836456F}"/>
              </a:ext>
            </a:extLst>
          </p:cNvPr>
          <p:cNvSpPr txBox="1">
            <a:spLocks/>
          </p:cNvSpPr>
          <p:nvPr/>
        </p:nvSpPr>
        <p:spPr>
          <a:xfrm>
            <a:off x="179512" y="174775"/>
            <a:ext cx="6797992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03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 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 결과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938625-7ADE-451F-904C-C73016383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5" y="2780928"/>
            <a:ext cx="4328805" cy="37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9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6D354E8-467C-444D-BB3B-D26BAA27170B}"/>
              </a:ext>
            </a:extLst>
          </p:cNvPr>
          <p:cNvSpPr txBox="1"/>
          <p:nvPr/>
        </p:nvSpPr>
        <p:spPr>
          <a:xfrm>
            <a:off x="190804" y="219582"/>
            <a:ext cx="2941036" cy="26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8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04</a:t>
            </a:r>
            <a:r>
              <a:rPr lang="ko-KR" altLang="en-US" sz="1800" spc="2353" dirty="0">
                <a:solidFill>
                  <a:srgbClr val="2E3F4F"/>
                </a:solidFill>
                <a:latin typeface="+mn-ea"/>
                <a:cs typeface="WGVCDD+NanumSquare Regular"/>
              </a:rPr>
              <a:t> </a:t>
            </a:r>
            <a:r>
              <a:rPr lang="ko-KR" altLang="en-US" dirty="0">
                <a:solidFill>
                  <a:srgbClr val="FFFFFF"/>
                </a:solidFill>
                <a:latin typeface="+mn-ea"/>
                <a:cs typeface="AIMEAP+NanumSquare Regular"/>
              </a:rPr>
              <a:t>활용방안 및 기대효과</a:t>
            </a:r>
            <a:endParaRPr sz="1800" dirty="0">
              <a:solidFill>
                <a:srgbClr val="FFFFFF"/>
              </a:solidFill>
              <a:latin typeface="+mn-ea"/>
              <a:cs typeface="AIMEAP+NanumSquare Regular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7C17C4A-EB7E-4B27-84F8-78CC2649E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87066"/>
              </p:ext>
            </p:extLst>
          </p:nvPr>
        </p:nvGraphicFramePr>
        <p:xfrm>
          <a:off x="3491880" y="1397000"/>
          <a:ext cx="5130023" cy="4279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30023">
                  <a:extLst>
                    <a:ext uri="{9D8B030D-6E8A-4147-A177-3AD203B41FA5}">
                      <a16:colId xmlns:a16="http://schemas.microsoft.com/office/drawing/2014/main" val="3939193436"/>
                    </a:ext>
                  </a:extLst>
                </a:gridCol>
              </a:tblGrid>
              <a:tr h="378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기대효과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167633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창원시 전기차 충전소 부족 문제를 해결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전기차 충전소를 확충하는 당면과제 해결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전기차 장려정책 및 전기차 중심의 개편 움직임에 대응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42626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창원시 전기차 충전소의 실시간 고장유무 확인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위치 정보에 고장과 운영 현황을 알리는 기능 추가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해당 충전소를 이용하기에 앞서 사전 정보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21983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전기차 충전소 지리적 낭비 방지 및 효율적 배치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인구밀도와 충전소 부족 지역에 우선적으로 신규 건설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점진적으로 일반 주유소 수준 접근성으로 향상 기대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53606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창원시 전기차 수요 증가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전기차 운행에 유리한 환경을 만들어 수요 유도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전기차 구입 의사결정에서 큰 고민인 충전 문제 해결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333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7271ABD-850D-4B02-B30A-6122A3548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73995"/>
              </p:ext>
            </p:extLst>
          </p:nvPr>
        </p:nvGraphicFramePr>
        <p:xfrm>
          <a:off x="683568" y="1397001"/>
          <a:ext cx="2736304" cy="4279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842785025"/>
                    </a:ext>
                  </a:extLst>
                </a:gridCol>
              </a:tblGrid>
              <a:tr h="379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활용방안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488880"/>
                  </a:ext>
                </a:extLst>
              </a:tr>
              <a:tr h="975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표준화된 모델 기반의 분석 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프로세스 운영해 신속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효율적 건설부지 설정 도움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67435"/>
                  </a:ext>
                </a:extLst>
              </a:tr>
              <a:tr h="975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전기차 충전소 관련 정책 수립 및 적용에 활용 가능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821884"/>
                  </a:ext>
                </a:extLst>
              </a:tr>
              <a:tr h="975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주거인구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인구밀도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교통량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기존 충전소 수 등을 종합적으로 고려해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입지별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추천 순위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666190"/>
                  </a:ext>
                </a:extLst>
              </a:tr>
              <a:tr h="9751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입지 선정 모델 기반으로 지역별 수요를 만족하는 충전소 배치</a:t>
                      </a:r>
                    </a:p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3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50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76855" y="3130626"/>
            <a:ext cx="4557509" cy="65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66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T</a:t>
            </a:r>
            <a:r>
              <a:rPr sz="4400" spc="32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sz="44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h</a:t>
            </a:r>
            <a:r>
              <a:rPr sz="4400" spc="306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sz="44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a</a:t>
            </a:r>
            <a:r>
              <a:rPr sz="4400" spc="306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sz="44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n</a:t>
            </a:r>
            <a:r>
              <a:rPr sz="4400" spc="294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sz="44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k</a:t>
            </a:r>
            <a:r>
              <a:rPr sz="4400" spc="2755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sz="44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Y o</a:t>
            </a:r>
            <a:r>
              <a:rPr sz="4400" spc="306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sz="44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u</a:t>
            </a:r>
            <a:r>
              <a:rPr sz="4400" spc="311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sz="44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9475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4847" y="662127"/>
            <a:ext cx="2199147" cy="487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3500" y="1894154"/>
            <a:ext cx="3598540" cy="300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sz="2000" spc="11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01</a:t>
            </a:r>
            <a:r>
              <a:rPr sz="2000" spc="-2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2000" spc="15" dirty="0">
                <a:solidFill>
                  <a:srgbClr val="FFFFFF"/>
                </a:solidFill>
                <a:latin typeface="AIMEAP+NanumSquare Regular"/>
                <a:cs typeface="WGVCDD+NanumSquare Regular"/>
              </a:rPr>
              <a:t>기획</a:t>
            </a:r>
            <a:r>
              <a:rPr sz="2000" spc="15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의</a:t>
            </a:r>
            <a:r>
              <a:rPr sz="2000" spc="-3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배경</a:t>
            </a:r>
            <a:r>
              <a:rPr sz="2000" spc="-31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및 </a:t>
            </a:r>
            <a:r>
              <a:rPr sz="2000" spc="15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목적</a:t>
            </a:r>
          </a:p>
          <a:p>
            <a:pPr marL="0" marR="0">
              <a:lnSpc>
                <a:spcPts val="2214"/>
              </a:lnSpc>
              <a:spcBef>
                <a:spcPts val="4893"/>
              </a:spcBef>
              <a:spcAft>
                <a:spcPts val="0"/>
              </a:spcAft>
            </a:pPr>
            <a:r>
              <a:rPr sz="2000" spc="11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02</a:t>
            </a:r>
            <a:r>
              <a:rPr sz="2000" spc="-2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2000" spc="15" dirty="0">
                <a:solidFill>
                  <a:srgbClr val="FFFFFF"/>
                </a:solidFill>
                <a:latin typeface="AIMEAP+NanumSquare Regular"/>
                <a:cs typeface="WGVCDD+NanumSquare Regular"/>
              </a:rPr>
              <a:t>데이터 수집</a:t>
            </a:r>
            <a:endParaRPr sz="2000" spc="15" dirty="0">
              <a:solidFill>
                <a:srgbClr val="FFFFFF"/>
              </a:solidFill>
              <a:latin typeface="AIMEAP+NanumSquare Regular"/>
              <a:cs typeface="AIMEAP+NanumSquare Regular"/>
            </a:endParaRPr>
          </a:p>
          <a:p>
            <a:pPr marL="0" marR="0">
              <a:lnSpc>
                <a:spcPts val="2214"/>
              </a:lnSpc>
              <a:spcBef>
                <a:spcPts val="4815"/>
              </a:spcBef>
              <a:spcAft>
                <a:spcPts val="0"/>
              </a:spcAft>
            </a:pPr>
            <a:r>
              <a:rPr sz="2000" spc="11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03</a:t>
            </a:r>
            <a:r>
              <a:rPr sz="2000" spc="-2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sz="2000" spc="15" dirty="0" err="1">
                <a:solidFill>
                  <a:srgbClr val="FFFFFF"/>
                </a:solidFill>
                <a:latin typeface="AIMEAP+NanumSquare Regular"/>
                <a:cs typeface="AIMEAP+NanumSquare Regular"/>
              </a:rPr>
              <a:t>데이터</a:t>
            </a:r>
            <a:r>
              <a:rPr sz="2000" spc="-3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sz="2000" spc="15" dirty="0" err="1">
                <a:solidFill>
                  <a:srgbClr val="FFFFFF"/>
                </a:solidFill>
                <a:latin typeface="AIMEAP+NanumSquare Regular"/>
                <a:cs typeface="AIMEAP+NanumSquare Regular"/>
              </a:rPr>
              <a:t>분석</a:t>
            </a:r>
            <a:r>
              <a:rPr lang="ko-KR" altLang="en-US" sz="2000" spc="15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내용 및 결과</a:t>
            </a:r>
            <a:endParaRPr sz="2000" spc="15" dirty="0">
              <a:solidFill>
                <a:srgbClr val="FFFFFF"/>
              </a:solidFill>
              <a:latin typeface="AIMEAP+NanumSquare Regular"/>
              <a:cs typeface="AIMEAP+NanumSquare Regular"/>
            </a:endParaRPr>
          </a:p>
          <a:p>
            <a:pPr marL="0" marR="0">
              <a:lnSpc>
                <a:spcPts val="2214"/>
              </a:lnSpc>
              <a:spcBef>
                <a:spcPts val="4867"/>
              </a:spcBef>
              <a:spcAft>
                <a:spcPts val="0"/>
              </a:spcAft>
            </a:pPr>
            <a:r>
              <a:rPr sz="2000" spc="11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04</a:t>
            </a:r>
            <a:r>
              <a:rPr sz="2000" spc="-2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2000" spc="-20" dirty="0">
                <a:solidFill>
                  <a:srgbClr val="FFFFFF"/>
                </a:solidFill>
                <a:latin typeface="WGVCDD+NanumSquare Regular"/>
                <a:cs typeface="WGVCDD+NanumSquare Regular"/>
              </a:rPr>
              <a:t>활용 방안 및 기대효과</a:t>
            </a:r>
            <a:endParaRPr sz="2000" spc="15" dirty="0">
              <a:solidFill>
                <a:srgbClr val="FFFFFF"/>
              </a:solidFill>
              <a:latin typeface="AIMEAP+NanumSquare Regular"/>
              <a:cs typeface="AIMEAP+NanumSquare Regula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FD18F8-D946-4AA4-B776-309C39864D79}"/>
              </a:ext>
            </a:extLst>
          </p:cNvPr>
          <p:cNvSpPr/>
          <p:nvPr/>
        </p:nvSpPr>
        <p:spPr>
          <a:xfrm>
            <a:off x="539552" y="5373216"/>
            <a:ext cx="1584176" cy="648072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804" y="219582"/>
            <a:ext cx="2941036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8"/>
              </a:lnSpc>
            </a:pPr>
            <a:r>
              <a:rPr sz="20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0</a:t>
            </a:r>
            <a:r>
              <a:rPr lang="en-US" altLang="ko-KR" sz="20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1</a:t>
            </a:r>
            <a:r>
              <a:rPr lang="en-US" altLang="ko-KR" sz="2000" spc="2353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기획의</a:t>
            </a:r>
            <a:r>
              <a:rPr lang="ko-KR" altLang="en-US" sz="2000" spc="-18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배경</a:t>
            </a:r>
            <a:r>
              <a:rPr lang="ko-KR" altLang="en-US" sz="2000" spc="-15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및 목적</a:t>
            </a:r>
            <a:endParaRPr sz="2000" dirty="0">
              <a:solidFill>
                <a:srgbClr val="FFFFFF"/>
              </a:solidFill>
              <a:latin typeface="AIMEAP+NanumSquare Regular"/>
              <a:cs typeface="AIMEAP+NanumSquare Regular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21EC0797-E254-454E-83B1-22B6D8D58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493619"/>
              </p:ext>
            </p:extLst>
          </p:nvPr>
        </p:nvGraphicFramePr>
        <p:xfrm>
          <a:off x="683568" y="1396998"/>
          <a:ext cx="4032448" cy="4264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ject 4">
            <a:extLst>
              <a:ext uri="{FF2B5EF4-FFF2-40B4-BE49-F238E27FC236}">
                <a16:creationId xmlns:a16="http://schemas.microsoft.com/office/drawing/2014/main" id="{98B662AB-3C5F-44F5-ACBE-4D6858B387DA}"/>
              </a:ext>
            </a:extLst>
          </p:cNvPr>
          <p:cNvSpPr txBox="1"/>
          <p:nvPr/>
        </p:nvSpPr>
        <p:spPr>
          <a:xfrm>
            <a:off x="654404" y="889838"/>
            <a:ext cx="45993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000000"/>
                </a:solidFill>
                <a:latin typeface="+mn-ea"/>
                <a:cs typeface="CORUFK+NanumSquare Bold"/>
              </a:rPr>
              <a:t>전기차 시장의 급성장</a:t>
            </a:r>
            <a:endParaRPr sz="2000" dirty="0">
              <a:solidFill>
                <a:srgbClr val="000000"/>
              </a:solidFill>
              <a:latin typeface="+mn-ea"/>
              <a:cs typeface="CORUFK+NanumSquare Bold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19965566-5226-4413-AD94-FF916872FAFE}"/>
              </a:ext>
            </a:extLst>
          </p:cNvPr>
          <p:cNvSpPr txBox="1"/>
          <p:nvPr/>
        </p:nvSpPr>
        <p:spPr>
          <a:xfrm>
            <a:off x="1115616" y="5871319"/>
            <a:ext cx="6480720" cy="713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7"/>
              </a:lnSpc>
            </a:pPr>
            <a:r>
              <a:rPr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-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전기차 등록 현황은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2017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년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12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월 이후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 4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년 만에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8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배 증가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AIMEAP+NanumSquare Regular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경남 지역도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2021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년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9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월 기준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만 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대 이상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등록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AIMEAP+NanumSquare Regular"/>
            </a:endParaRPr>
          </a:p>
          <a:p>
            <a:pPr>
              <a:lnSpc>
                <a:spcPts val="1657"/>
              </a:lnSpc>
            </a:pPr>
            <a:endParaRPr sz="1500" dirty="0">
              <a:solidFill>
                <a:srgbClr val="000000"/>
              </a:solidFill>
              <a:latin typeface="+mj-ea"/>
              <a:ea typeface="+mj-ea"/>
              <a:cs typeface="WGVCDD+NanumSquare Regula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03C14B-FE07-481F-8EC7-3BA61B387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1" y="1396999"/>
            <a:ext cx="3888432" cy="44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0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804" y="219582"/>
            <a:ext cx="2941036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8"/>
              </a:lnSpc>
            </a:pPr>
            <a:r>
              <a:rPr lang="en-US" altLang="ko-KR" sz="20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01</a:t>
            </a:r>
            <a:r>
              <a:rPr lang="ko-KR" altLang="en-US" sz="2000" spc="2353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기획의</a:t>
            </a:r>
            <a:r>
              <a:rPr lang="ko-KR" altLang="en-US" sz="2000" spc="-18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배경</a:t>
            </a:r>
            <a:r>
              <a:rPr lang="ko-KR" altLang="en-US" sz="2000" spc="-15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및 목적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8B662AB-3C5F-44F5-ACBE-4D6858B387DA}"/>
              </a:ext>
            </a:extLst>
          </p:cNvPr>
          <p:cNvSpPr txBox="1"/>
          <p:nvPr/>
        </p:nvSpPr>
        <p:spPr>
          <a:xfrm>
            <a:off x="654404" y="889838"/>
            <a:ext cx="45993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000000"/>
                </a:solidFill>
                <a:latin typeface="+mn-ea"/>
                <a:cs typeface="CORUFK+NanumSquare Bold"/>
              </a:rPr>
              <a:t>창원의 전기차 보급 현황</a:t>
            </a:r>
            <a:endParaRPr sz="2000" dirty="0">
              <a:solidFill>
                <a:srgbClr val="000000"/>
              </a:solidFill>
              <a:latin typeface="+mn-ea"/>
              <a:cs typeface="CORUFK+NanumSquare Bold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19965566-5226-4413-AD94-FF916872FAFE}"/>
              </a:ext>
            </a:extLst>
          </p:cNvPr>
          <p:cNvSpPr txBox="1"/>
          <p:nvPr/>
        </p:nvSpPr>
        <p:spPr>
          <a:xfrm>
            <a:off x="1403648" y="5628585"/>
            <a:ext cx="6195863" cy="10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-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경남 내 전기차량 보급대수는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3,951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대 중 창원이 도내 최다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AIMEAP+NanumSquare Regular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창원시의 전기차 비중이 경상남도 전체의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¼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이상  차지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AIMEAP+NanumSquare Regular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- 2021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년 기준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1,000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대 보급 달성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AIMEAP+NanumSquare Regular"/>
            </a:endParaRPr>
          </a:p>
          <a:p>
            <a:endParaRPr sz="1500" dirty="0">
              <a:solidFill>
                <a:srgbClr val="000000"/>
              </a:solidFill>
              <a:latin typeface="+mj-ea"/>
              <a:ea typeface="+mj-ea"/>
              <a:cs typeface="WGVCDD+NanumSquare Regular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B5C31763-F71D-4371-93A4-8489CBC61CA2}"/>
              </a:ext>
            </a:extLst>
          </p:cNvPr>
          <p:cNvGraphicFramePr/>
          <p:nvPr/>
        </p:nvGraphicFramePr>
        <p:xfrm>
          <a:off x="654403" y="1397000"/>
          <a:ext cx="796749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3284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6D354E8-467C-444D-BB3B-D26BAA27170B}"/>
              </a:ext>
            </a:extLst>
          </p:cNvPr>
          <p:cNvSpPr txBox="1"/>
          <p:nvPr/>
        </p:nvSpPr>
        <p:spPr>
          <a:xfrm>
            <a:off x="190804" y="219582"/>
            <a:ext cx="2941036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8"/>
              </a:lnSpc>
            </a:pPr>
            <a:r>
              <a:rPr lang="en-US" altLang="ko-KR" sz="20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01</a:t>
            </a:r>
            <a:r>
              <a:rPr lang="ko-KR" altLang="en-US" sz="2000" spc="2353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기획의</a:t>
            </a:r>
            <a:r>
              <a:rPr lang="ko-KR" altLang="en-US" sz="2000" spc="-18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배경</a:t>
            </a:r>
            <a:r>
              <a:rPr lang="ko-KR" altLang="en-US" sz="2000" spc="-15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및 목적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1B5F9885-6A6D-4F04-BE21-0CA7CA714880}"/>
              </a:ext>
            </a:extLst>
          </p:cNvPr>
          <p:cNvSpPr txBox="1"/>
          <p:nvPr/>
        </p:nvSpPr>
        <p:spPr>
          <a:xfrm>
            <a:off x="654404" y="889838"/>
            <a:ext cx="6509884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000000"/>
                </a:solidFill>
                <a:latin typeface="+mn-ea"/>
                <a:cs typeface="CORUFK+NanumSquare Bold"/>
              </a:rPr>
              <a:t>전기차 수 증가율을 따라잡지 못하는 충전 설비</a:t>
            </a:r>
            <a:endParaRPr sz="2000" dirty="0">
              <a:solidFill>
                <a:srgbClr val="000000"/>
              </a:solidFill>
              <a:latin typeface="+mn-ea"/>
              <a:cs typeface="CORUFK+NanumSquare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F5CCC7-5326-42D6-BCA7-3AD8A1DF1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05" y="1209523"/>
            <a:ext cx="4136689" cy="4019678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B9BCC0-E0EF-45A5-8C73-2C2028942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230847"/>
              </p:ext>
            </p:extLst>
          </p:nvPr>
        </p:nvGraphicFramePr>
        <p:xfrm>
          <a:off x="4932040" y="1365900"/>
          <a:ext cx="3823493" cy="1199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279952544"/>
                    </a:ext>
                  </a:extLst>
                </a:gridCol>
                <a:gridCol w="1034471">
                  <a:extLst>
                    <a:ext uri="{9D8B030D-6E8A-4147-A177-3AD203B41FA5}">
                      <a16:colId xmlns:a16="http://schemas.microsoft.com/office/drawing/2014/main" val="3002964344"/>
                    </a:ext>
                  </a:extLst>
                </a:gridCol>
                <a:gridCol w="1034471">
                  <a:extLst>
                    <a:ext uri="{9D8B030D-6E8A-4147-A177-3AD203B41FA5}">
                      <a16:colId xmlns:a16="http://schemas.microsoft.com/office/drawing/2014/main" val="3948784674"/>
                    </a:ext>
                  </a:extLst>
                </a:gridCol>
                <a:gridCol w="1034471">
                  <a:extLst>
                    <a:ext uri="{9D8B030D-6E8A-4147-A177-3AD203B41FA5}">
                      <a16:colId xmlns:a16="http://schemas.microsoft.com/office/drawing/2014/main" val="1279986076"/>
                    </a:ext>
                  </a:extLst>
                </a:gridCol>
              </a:tblGrid>
              <a:tr h="63617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전기차 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충전기 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충전기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기당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전기차 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446362"/>
                  </a:ext>
                </a:extLst>
              </a:tr>
              <a:tr h="281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2017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25,108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13,676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3048"/>
                  </a:ext>
                </a:extLst>
              </a:tr>
              <a:tr h="281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2021.9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201,520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72,105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0882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D1407A-CCAC-4AE8-B76F-180CADCCF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6026"/>
              </p:ext>
            </p:extLst>
          </p:nvPr>
        </p:nvGraphicFramePr>
        <p:xfrm>
          <a:off x="4932040" y="2636912"/>
          <a:ext cx="3823493" cy="1199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279952544"/>
                    </a:ext>
                  </a:extLst>
                </a:gridCol>
                <a:gridCol w="1034471">
                  <a:extLst>
                    <a:ext uri="{9D8B030D-6E8A-4147-A177-3AD203B41FA5}">
                      <a16:colId xmlns:a16="http://schemas.microsoft.com/office/drawing/2014/main" val="3002964344"/>
                    </a:ext>
                  </a:extLst>
                </a:gridCol>
                <a:gridCol w="1034471">
                  <a:extLst>
                    <a:ext uri="{9D8B030D-6E8A-4147-A177-3AD203B41FA5}">
                      <a16:colId xmlns:a16="http://schemas.microsoft.com/office/drawing/2014/main" val="3948784674"/>
                    </a:ext>
                  </a:extLst>
                </a:gridCol>
                <a:gridCol w="1034471">
                  <a:extLst>
                    <a:ext uri="{9D8B030D-6E8A-4147-A177-3AD203B41FA5}">
                      <a16:colId xmlns:a16="http://schemas.microsoft.com/office/drawing/2014/main" val="1279986076"/>
                    </a:ext>
                  </a:extLst>
                </a:gridCol>
              </a:tblGrid>
              <a:tr h="63617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급속충전기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완속충전기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급속충전기 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446362"/>
                  </a:ext>
                </a:extLst>
              </a:tr>
              <a:tr h="281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2017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3,343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10,333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24.4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3048"/>
                  </a:ext>
                </a:extLst>
              </a:tr>
              <a:tr h="281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2021.9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13,202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63,513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17.2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0882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D34A992-706D-4406-BDBA-02856DE52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048037"/>
              </p:ext>
            </p:extLst>
          </p:nvPr>
        </p:nvGraphicFramePr>
        <p:xfrm>
          <a:off x="4932039" y="3958187"/>
          <a:ext cx="3823493" cy="1199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279952544"/>
                    </a:ext>
                  </a:extLst>
                </a:gridCol>
                <a:gridCol w="1034471">
                  <a:extLst>
                    <a:ext uri="{9D8B030D-6E8A-4147-A177-3AD203B41FA5}">
                      <a16:colId xmlns:a16="http://schemas.microsoft.com/office/drawing/2014/main" val="3002964344"/>
                    </a:ext>
                  </a:extLst>
                </a:gridCol>
                <a:gridCol w="1034471">
                  <a:extLst>
                    <a:ext uri="{9D8B030D-6E8A-4147-A177-3AD203B41FA5}">
                      <a16:colId xmlns:a16="http://schemas.microsoft.com/office/drawing/2014/main" val="3948784674"/>
                    </a:ext>
                  </a:extLst>
                </a:gridCol>
                <a:gridCol w="1034471">
                  <a:extLst>
                    <a:ext uri="{9D8B030D-6E8A-4147-A177-3AD203B41FA5}">
                      <a16:colId xmlns:a16="http://schemas.microsoft.com/office/drawing/2014/main" val="1279986076"/>
                    </a:ext>
                  </a:extLst>
                </a:gridCol>
              </a:tblGrid>
              <a:tr h="63617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급속충전기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완속충전기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급속충전기 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446362"/>
                  </a:ext>
                </a:extLst>
              </a:tr>
              <a:tr h="281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전국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13,202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63,513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17.2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3048"/>
                  </a:ext>
                </a:extLst>
              </a:tr>
              <a:tr h="281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창원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228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1,523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15.0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08828"/>
                  </a:ext>
                </a:extLst>
              </a:tr>
            </a:tbl>
          </a:graphicData>
        </a:graphic>
      </p:graphicFrame>
      <p:sp>
        <p:nvSpPr>
          <p:cNvPr id="16" name="object 6">
            <a:extLst>
              <a:ext uri="{FF2B5EF4-FFF2-40B4-BE49-F238E27FC236}">
                <a16:creationId xmlns:a16="http://schemas.microsoft.com/office/drawing/2014/main" id="{B61509CD-23BB-4D39-B8A6-7BC5CB16DD57}"/>
              </a:ext>
            </a:extLst>
          </p:cNvPr>
          <p:cNvSpPr txBox="1"/>
          <p:nvPr/>
        </p:nvSpPr>
        <p:spPr>
          <a:xfrm>
            <a:off x="1331640" y="5421583"/>
            <a:ext cx="6264696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-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전기차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중가율을 충전 설비가 따라가지 못함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WGVCDD+NanumSquare Regular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- </a:t>
            </a:r>
            <a:r>
              <a:rPr lang="ko-KR" altLang="en-US" dirty="0" err="1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그마저도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완속충전기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 위주로 보급되어 급속충전기 부족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AIMEAP+NanumSquare Regular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창원시 또한 대부분 </a:t>
            </a:r>
            <a:r>
              <a:rPr lang="ko-KR" altLang="en-US" dirty="0" err="1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완속충전기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AIMEAP+NanumSquare Regular"/>
              </a:rPr>
              <a:t> 위주로 설치</a:t>
            </a:r>
            <a:endParaRPr sz="1500" dirty="0">
              <a:solidFill>
                <a:srgbClr val="000000"/>
              </a:solidFill>
              <a:latin typeface="+mj-ea"/>
              <a:ea typeface="+mj-ea"/>
              <a:cs typeface="WGVCDD+NanumSquar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3306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6D354E8-467C-444D-BB3B-D26BAA27170B}"/>
              </a:ext>
            </a:extLst>
          </p:cNvPr>
          <p:cNvSpPr txBox="1"/>
          <p:nvPr/>
        </p:nvSpPr>
        <p:spPr>
          <a:xfrm>
            <a:off x="190804" y="219582"/>
            <a:ext cx="2941036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8"/>
              </a:lnSpc>
            </a:pPr>
            <a:r>
              <a:rPr lang="en-US" altLang="ko-KR" sz="2000" spc="11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01</a:t>
            </a:r>
            <a:r>
              <a:rPr lang="ko-KR" altLang="en-US" sz="2000" spc="2353" dirty="0">
                <a:solidFill>
                  <a:srgbClr val="2E3F4F"/>
                </a:solidFill>
                <a:latin typeface="WGVCDD+NanumSquare Regular"/>
                <a:cs typeface="WGVCDD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기획의</a:t>
            </a:r>
            <a:r>
              <a:rPr lang="ko-KR" altLang="en-US" sz="2000" spc="-18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배경</a:t>
            </a:r>
            <a:r>
              <a:rPr lang="ko-KR" altLang="en-US" sz="2000" spc="-15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IMEAP+NanumSquare Regular"/>
                <a:cs typeface="AIMEAP+NanumSquare Regular"/>
              </a:rPr>
              <a:t>및 목적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1B5F9885-6A6D-4F04-BE21-0CA7CA714880}"/>
              </a:ext>
            </a:extLst>
          </p:cNvPr>
          <p:cNvSpPr txBox="1"/>
          <p:nvPr/>
        </p:nvSpPr>
        <p:spPr>
          <a:xfrm>
            <a:off x="654404" y="889838"/>
            <a:ext cx="5213740" cy="2826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  <a:cs typeface="CORUFK+NanumSquare Bold"/>
              </a:rPr>
              <a:t>주유소 대비 떨어지는 접근성</a:t>
            </a:r>
            <a:endParaRPr sz="2000" dirty="0">
              <a:solidFill>
                <a:srgbClr val="000000"/>
              </a:solidFill>
              <a:latin typeface="+mj-ea"/>
              <a:ea typeface="+mj-ea"/>
              <a:cs typeface="CORUFK+NanumSquare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345F1D8-9FA3-4CB0-AD9D-9F968913D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263377"/>
              </p:ext>
            </p:extLst>
          </p:nvPr>
        </p:nvGraphicFramePr>
        <p:xfrm>
          <a:off x="654404" y="1397000"/>
          <a:ext cx="7967499" cy="4211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81492">
                  <a:extLst>
                    <a:ext uri="{9D8B030D-6E8A-4147-A177-3AD203B41FA5}">
                      <a16:colId xmlns:a16="http://schemas.microsoft.com/office/drawing/2014/main" val="413137173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916860294"/>
                    </a:ext>
                  </a:extLst>
                </a:gridCol>
                <a:gridCol w="3041791">
                  <a:extLst>
                    <a:ext uri="{9D8B030D-6E8A-4147-A177-3AD203B41FA5}">
                      <a16:colId xmlns:a16="http://schemas.microsoft.com/office/drawing/2014/main" val="4277747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주유소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전기차 충전소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7298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휘발유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경유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천연가스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연료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전기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06245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주유구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연료 투입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연료공급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내장 배터리 충전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655559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11,188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설치 개수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전국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(2021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4,095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8415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1-2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분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셀프주유소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회당 최대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분 제한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100%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연료공급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소요시간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급속</a:t>
                      </a: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:1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시간 </a:t>
                      </a: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~2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시간 </a:t>
                      </a: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분</a:t>
                      </a:r>
                      <a:endParaRPr lang="en-US" altLang="ko-KR" sz="17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700" dirty="0" err="1">
                          <a:latin typeface="+mn-ea"/>
                          <a:ea typeface="+mn-ea"/>
                        </a:rPr>
                        <a:t>완속</a:t>
                      </a: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:10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~33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9035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없음</a:t>
                      </a:r>
                      <a:endParaRPr lang="en-US" altLang="ko-KR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충전속도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있음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(80%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충전 이후 구간 등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09358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도로변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주요입지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공공기관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공영주차장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아파트단지 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22184"/>
                  </a:ext>
                </a:extLst>
              </a:tr>
            </a:tbl>
          </a:graphicData>
        </a:graphic>
      </p:graphicFrame>
      <p:sp>
        <p:nvSpPr>
          <p:cNvPr id="6" name="object 4">
            <a:extLst>
              <a:ext uri="{FF2B5EF4-FFF2-40B4-BE49-F238E27FC236}">
                <a16:creationId xmlns:a16="http://schemas.microsoft.com/office/drawing/2014/main" id="{DD5374C3-D022-8B24-CC3D-446AD34C9674}"/>
              </a:ext>
            </a:extLst>
          </p:cNvPr>
          <p:cNvSpPr txBox="1"/>
          <p:nvPr/>
        </p:nvSpPr>
        <p:spPr>
          <a:xfrm>
            <a:off x="654404" y="5968162"/>
            <a:ext cx="7967498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  <a:cs typeface="CORUFK+NanumSquare Bold"/>
              </a:rPr>
              <a:t>☞데이터 분석을 통해 창원시에 충전소가 필요한 지역 선정계획</a:t>
            </a:r>
            <a:endParaRPr sz="2000" dirty="0">
              <a:solidFill>
                <a:srgbClr val="000000"/>
              </a:solidFill>
              <a:latin typeface="+mj-ea"/>
              <a:ea typeface="+mj-ea"/>
              <a:cs typeface="CORUFK+Nanum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9660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>
            <a:extLst>
              <a:ext uri="{FF2B5EF4-FFF2-40B4-BE49-F238E27FC236}">
                <a16:creationId xmlns:a16="http://schemas.microsoft.com/office/drawing/2014/main" id="{DFF0DFC7-5A0C-4341-8B64-31DE109B40C3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EAEDA5E-DAEF-4B06-AA0F-C6F5CB008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70631"/>
              </p:ext>
            </p:extLst>
          </p:nvPr>
        </p:nvGraphicFramePr>
        <p:xfrm>
          <a:off x="539552" y="1977240"/>
          <a:ext cx="8136904" cy="433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214">
                  <a:extLst>
                    <a:ext uri="{9D8B030D-6E8A-4147-A177-3AD203B41FA5}">
                      <a16:colId xmlns:a16="http://schemas.microsoft.com/office/drawing/2014/main" val="718381011"/>
                    </a:ext>
                  </a:extLst>
                </a:gridCol>
                <a:gridCol w="1907162">
                  <a:extLst>
                    <a:ext uri="{9D8B030D-6E8A-4147-A177-3AD203B41FA5}">
                      <a16:colId xmlns:a16="http://schemas.microsoft.com/office/drawing/2014/main" val="3708171849"/>
                    </a:ext>
                  </a:extLst>
                </a:gridCol>
                <a:gridCol w="2213488">
                  <a:extLst>
                    <a:ext uri="{9D8B030D-6E8A-4147-A177-3AD203B41FA5}">
                      <a16:colId xmlns:a16="http://schemas.microsoft.com/office/drawing/2014/main" val="3187082737"/>
                    </a:ext>
                  </a:extLst>
                </a:gridCol>
                <a:gridCol w="699733">
                  <a:extLst>
                    <a:ext uri="{9D8B030D-6E8A-4147-A177-3AD203B41FA5}">
                      <a16:colId xmlns:a16="http://schemas.microsoft.com/office/drawing/2014/main" val="333090228"/>
                    </a:ext>
                  </a:extLst>
                </a:gridCol>
                <a:gridCol w="1839307">
                  <a:extLst>
                    <a:ext uri="{9D8B030D-6E8A-4147-A177-3AD203B41FA5}">
                      <a16:colId xmlns:a16="http://schemas.microsoft.com/office/drawing/2014/main" val="968505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대상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수집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보유기관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기준일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825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수요 밀도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창원시 주민등록 인구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창원 데이터 포털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xlsx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2022 - 05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5068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전기차 누적 등록 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국토 교통부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xlsx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2021 - 06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716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충전소 구축현황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창원 데이터 포털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xlsx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effectLst/>
                        </a:rPr>
                        <a:t>2022-02-03</a:t>
                      </a:r>
                    </a:p>
                  </a:txBody>
                  <a:tcPr marL="114300" marR="114300" marT="104775" marB="104775" anchor="ctr"/>
                </a:tc>
                <a:extLst>
                  <a:ext uri="{0D108BD9-81ED-4DB2-BD59-A6C34878D82A}">
                    <a16:rowId xmlns:a16="http://schemas.microsoft.com/office/drawing/2014/main" val="169474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격자 지도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창원시 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국토 정보 </a:t>
                      </a:r>
                      <a:r>
                        <a:rPr lang="ko-KR" altLang="en-US" sz="1600" dirty="0" err="1"/>
                        <a:t>지리원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shp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32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건물 데이터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도로명</a:t>
                      </a:r>
                      <a:r>
                        <a:rPr lang="ko-KR" altLang="en-US" sz="1400" dirty="0"/>
                        <a:t> 전자지도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도로명</a:t>
                      </a:r>
                      <a:r>
                        <a:rPr lang="ko-KR" altLang="en-US" sz="1400" dirty="0"/>
                        <a:t> 주소 안내시스템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shp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6631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공공부지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 데이터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경상남도 창원시</a:t>
                      </a:r>
                      <a:r>
                        <a:rPr lang="en-US" altLang="ko-KR" sz="14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주차장 현황</a:t>
                      </a:r>
                      <a:endParaRPr lang="en-US" altLang="ko-KR" sz="14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공공 데이터 포털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xlsx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effectLst/>
                        </a:rPr>
                        <a:t>2022-03-16</a:t>
                      </a:r>
                    </a:p>
                  </a:txBody>
                  <a:tcPr marL="114300" marR="114300" marT="104775" marB="104775" anchor="ctr"/>
                </a:tc>
                <a:extLst>
                  <a:ext uri="{0D108BD9-81ED-4DB2-BD59-A6C34878D82A}">
                    <a16:rowId xmlns:a16="http://schemas.microsoft.com/office/drawing/2014/main" val="22035456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창원시 관광 지도</a:t>
                      </a:r>
                      <a:endParaRPr lang="en-US" altLang="ko-KR" sz="14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공공 데이터 포털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jpg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2021-09-30</a:t>
                      </a:r>
                      <a:endParaRPr lang="en-US" altLang="ko-KR" sz="1400" b="1" dirty="0">
                        <a:effectLst/>
                      </a:endParaRPr>
                    </a:p>
                  </a:txBody>
                  <a:tcPr marL="114300" marR="114300" marT="104775" marB="104775" anchor="ctr"/>
                </a:tc>
                <a:extLst>
                  <a:ext uri="{0D108BD9-81ED-4DB2-BD59-A6C34878D82A}">
                    <a16:rowId xmlns:a16="http://schemas.microsoft.com/office/drawing/2014/main" val="2268487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창원 건물 정보</a:t>
                      </a:r>
                      <a:endParaRPr lang="en-US" altLang="ko-KR" sz="14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국가 공간 정보 포털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2022 - 05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81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effectLst/>
                      </a:endParaRPr>
                    </a:p>
                  </a:txBody>
                  <a:tcPr marL="114300" marR="114300" marT="104775" marB="104775" anchor="ctr"/>
                </a:tc>
                <a:extLst>
                  <a:ext uri="{0D108BD9-81ED-4DB2-BD59-A6C34878D82A}">
                    <a16:rowId xmlns:a16="http://schemas.microsoft.com/office/drawing/2014/main" val="16724969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F2C3DF-8CC1-4B72-AC43-B4418AFE268F}"/>
              </a:ext>
            </a:extLst>
          </p:cNvPr>
          <p:cNvSpPr txBox="1"/>
          <p:nvPr/>
        </p:nvSpPr>
        <p:spPr>
          <a:xfrm>
            <a:off x="349739" y="1043197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데이터 수집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6C2129D-3FE2-4C5B-8FE7-F0EC91C016D5}"/>
              </a:ext>
            </a:extLst>
          </p:cNvPr>
          <p:cNvSpPr txBox="1">
            <a:spLocks/>
          </p:cNvSpPr>
          <p:nvPr/>
        </p:nvSpPr>
        <p:spPr>
          <a:xfrm>
            <a:off x="179512" y="179929"/>
            <a:ext cx="6797992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02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 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분석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>
            <a:extLst>
              <a:ext uri="{FF2B5EF4-FFF2-40B4-BE49-F238E27FC236}">
                <a16:creationId xmlns:a16="http://schemas.microsoft.com/office/drawing/2014/main" id="{260F0766-C733-4935-9751-AF9DA6AC8468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9D2C40-64AF-42EF-A247-865A0242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69" y="1231049"/>
            <a:ext cx="3561070" cy="646331"/>
          </a:xfrm>
        </p:spPr>
        <p:txBody>
          <a:bodyPr/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 </a:t>
            </a:r>
            <a:r>
              <a:rPr lang="ko-KR" altLang="en-US" sz="2400" b="1" dirty="0"/>
              <a:t>표준 분석 모델 적용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EBB63B-3C5E-458B-89BD-8801BDC71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0934" y="2726581"/>
            <a:ext cx="4065127" cy="12450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BNSKMR+ÈÞ¸Õ¸íÁ¶"/>
                <a:cs typeface="BNSKMR+ÈÞ¸Õ¸íÁ¶"/>
              </a:rPr>
              <a:t>표준모델</a:t>
            </a:r>
            <a:r>
              <a:rPr lang="ko-KR" altLang="en-US" sz="2400" b="1" spc="250" dirty="0">
                <a:solidFill>
                  <a:srgbClr val="000000"/>
                </a:solidFill>
                <a:latin typeface="BNSKMR+ÈÞ¸Õ¸íÁ¶"/>
                <a:cs typeface="BNSKMR+ÈÞ¸Õ¸íÁ¶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BNSKMR+ÈÞ¸Õ¸íÁ¶"/>
                <a:cs typeface="BNSKMR+ÈÞ¸Õ¸íÁ¶"/>
              </a:rPr>
              <a:t>분석 </a:t>
            </a:r>
            <a:r>
              <a:rPr lang="en-US" altLang="ko-KR" sz="1600" spc="1531" dirty="0">
                <a:solidFill>
                  <a:srgbClr val="000000"/>
                </a:solidFill>
                <a:latin typeface="BNSKMR+ÈÞ¸Õ¸íÁ¶"/>
                <a:cs typeface="BNSKMR+ÈÞ¸Õ¸íÁ¶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BNSKMR+ÈÞ¸Õ¸íÁ¶"/>
              </a:rPr>
              <a:t>데이터의</a:t>
            </a:r>
            <a:r>
              <a:rPr lang="ko-KR" altLang="en-US" sz="1600" spc="238" dirty="0">
                <a:solidFill>
                  <a:srgbClr val="000000"/>
                </a:solidFill>
                <a:latin typeface="+mn-ea"/>
                <a:cs typeface="BNSKMR+ÈÞ¸Õ¸íÁ¶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BNSKMR+ÈÞ¸Õ¸íÁ¶"/>
              </a:rPr>
              <a:t>패턴을</a:t>
            </a:r>
            <a:r>
              <a:rPr lang="ko-KR" altLang="en-US" sz="1600" spc="251" dirty="0">
                <a:solidFill>
                  <a:srgbClr val="000000"/>
                </a:solidFill>
                <a:latin typeface="+mn-ea"/>
                <a:cs typeface="BNSKMR+ÈÞ¸Õ¸íÁ¶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BNSKMR+ÈÞ¸Õ¸íÁ¶"/>
              </a:rPr>
              <a:t>파악하고</a:t>
            </a:r>
            <a:r>
              <a:rPr lang="ko-KR" altLang="en-US" sz="1600" spc="586" dirty="0">
                <a:solidFill>
                  <a:srgbClr val="000000"/>
                </a:solidFill>
                <a:latin typeface="+mn-ea"/>
                <a:cs typeface="BNSKMR+ÈÞ¸Õ¸íÁ¶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BNSKMR+ÈÞ¸Õ¸íÁ¶"/>
              </a:rPr>
              <a:t>현황분석</a:t>
            </a:r>
            <a:r>
              <a:rPr lang="ko-KR" altLang="en-US" sz="1600" spc="250" dirty="0">
                <a:solidFill>
                  <a:srgbClr val="000000"/>
                </a:solidFill>
                <a:latin typeface="+mn-ea"/>
                <a:cs typeface="BNSKMR+ÈÞ¸Õ¸íÁ¶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BNSKMR+ÈÞ¸Õ¸íÁ¶"/>
              </a:rPr>
              <a:t>결과를 기반으로 입지분석 기능을 모델링 하는 단계</a:t>
            </a:r>
            <a:endParaRPr lang="en-US" altLang="ko-KR" sz="1600" dirty="0">
              <a:solidFill>
                <a:srgbClr val="000000"/>
              </a:solidFill>
              <a:latin typeface="+mn-ea"/>
              <a:cs typeface="BNSKMR+ÈÞ¸Õ¸íÁ¶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E02E1EB-1C0E-4AFC-909B-E2925431E150}"/>
              </a:ext>
            </a:extLst>
          </p:cNvPr>
          <p:cNvSpPr txBox="1">
            <a:spLocks/>
          </p:cNvSpPr>
          <p:nvPr/>
        </p:nvSpPr>
        <p:spPr>
          <a:xfrm>
            <a:off x="179512" y="174775"/>
            <a:ext cx="6797992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02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 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분석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6D9584-BA18-4268-B544-877FF497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45" y="2348880"/>
            <a:ext cx="3924300" cy="361259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1D9C88-48A4-4F48-89F0-057404EF8B54}"/>
              </a:ext>
            </a:extLst>
          </p:cNvPr>
          <p:cNvSpPr/>
          <p:nvPr/>
        </p:nvSpPr>
        <p:spPr>
          <a:xfrm>
            <a:off x="4342345" y="4614169"/>
            <a:ext cx="4572000" cy="873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2648" marR="0">
              <a:lnSpc>
                <a:spcPct val="150000"/>
              </a:lnSpc>
              <a:spcBef>
                <a:spcPts val="749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BNSKMR+ÈÞ¸Õ¸íÁ¶"/>
              </a:rPr>
              <a:t>지역별 인구수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BNSKMR+ÈÞ¸Õ¸íÁ¶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BNSKMR+ÈÞ¸Õ¸íÁ¶"/>
              </a:rPr>
              <a:t>전기차 충전소 등 각</a:t>
            </a:r>
            <a:endParaRPr lang="en-US" altLang="ko-KR" sz="1600" dirty="0">
              <a:solidFill>
                <a:srgbClr val="000000"/>
              </a:solidFill>
              <a:latin typeface="+mn-ea"/>
              <a:cs typeface="BNSKMR+ÈÞ¸Õ¸íÁ¶"/>
            </a:endParaRPr>
          </a:p>
          <a:p>
            <a:pPr marL="272648" marR="0">
              <a:lnSpc>
                <a:spcPct val="150000"/>
              </a:lnSpc>
              <a:spcBef>
                <a:spcPts val="749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BNSKMR+ÈÞ¸Õ¸íÁ¶"/>
              </a:rPr>
              <a:t>데이터별 우선순위 적용하여 입지 분석</a:t>
            </a:r>
          </a:p>
        </p:txBody>
      </p:sp>
    </p:spTree>
    <p:extLst>
      <p:ext uri="{BB962C8B-B14F-4D97-AF65-F5344CB8AC3E}">
        <p14:creationId xmlns:p14="http://schemas.microsoft.com/office/powerpoint/2010/main" val="372572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>
            <a:extLst>
              <a:ext uri="{FF2B5EF4-FFF2-40B4-BE49-F238E27FC236}">
                <a16:creationId xmlns:a16="http://schemas.microsoft.com/office/drawing/2014/main" id="{BC6D14A9-9A3C-46CB-B96E-EBB7C94FD688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E6A0A7-E1A4-4D9E-89E9-D1337E6B3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1935" y="2363322"/>
            <a:ext cx="4493736" cy="11079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spc="37" dirty="0">
                <a:solidFill>
                  <a:srgbClr val="000000"/>
                </a:solidFill>
                <a:latin typeface="+mn-ea"/>
                <a:cs typeface="BNSKMR+ÈÞ¸Õ¸íÁ¶"/>
              </a:rPr>
              <a:t>목적에</a:t>
            </a:r>
            <a:r>
              <a:rPr lang="ko-KR" altLang="en-US" b="1" spc="238" dirty="0">
                <a:solidFill>
                  <a:srgbClr val="000000"/>
                </a:solidFill>
                <a:latin typeface="+mn-ea"/>
                <a:cs typeface="BNSKMR+ÈÞ¸Õ¸íÁ¶"/>
              </a:rPr>
              <a:t> </a:t>
            </a:r>
            <a:r>
              <a:rPr lang="ko-KR" altLang="en-US" b="1" spc="37" dirty="0">
                <a:solidFill>
                  <a:srgbClr val="000000"/>
                </a:solidFill>
                <a:latin typeface="+mn-ea"/>
                <a:cs typeface="BNSKMR+ÈÞ¸Õ¸íÁ¶"/>
              </a:rPr>
              <a:t>맞는</a:t>
            </a:r>
            <a:r>
              <a:rPr lang="ko-KR" altLang="en-US" b="1" spc="236" dirty="0">
                <a:solidFill>
                  <a:srgbClr val="000000"/>
                </a:solidFill>
                <a:latin typeface="+mn-ea"/>
                <a:cs typeface="BNSKMR+ÈÞ¸Õ¸íÁ¶"/>
              </a:rPr>
              <a:t> </a:t>
            </a:r>
            <a:r>
              <a:rPr lang="ko-KR" altLang="en-US" b="1" spc="44" dirty="0">
                <a:solidFill>
                  <a:srgbClr val="000000"/>
                </a:solidFill>
                <a:latin typeface="+mn-ea"/>
                <a:cs typeface="BNSKMR+ÈÞ¸Õ¸íÁ¶"/>
              </a:rPr>
              <a:t>전략을</a:t>
            </a:r>
            <a:r>
              <a:rPr lang="ko-KR" altLang="en-US" b="1" spc="219" dirty="0">
                <a:solidFill>
                  <a:srgbClr val="000000"/>
                </a:solidFill>
                <a:latin typeface="+mn-ea"/>
                <a:cs typeface="BNSKMR+ÈÞ¸Õ¸íÁ¶"/>
              </a:rPr>
              <a:t> </a:t>
            </a:r>
            <a:r>
              <a:rPr lang="ko-KR" altLang="en-US" b="1" spc="43" dirty="0">
                <a:solidFill>
                  <a:srgbClr val="000000"/>
                </a:solidFill>
                <a:latin typeface="+mn-ea"/>
                <a:cs typeface="BNSKMR+ÈÞ¸Õ¸íÁ¶"/>
              </a:rPr>
              <a:t>제공하기</a:t>
            </a:r>
            <a:r>
              <a:rPr lang="en-US" altLang="ko-KR" b="1" spc="43" dirty="0">
                <a:solidFill>
                  <a:srgbClr val="000000"/>
                </a:solidFill>
                <a:latin typeface="+mn-ea"/>
                <a:cs typeface="BNSKMR+ÈÞ¸Õ¸íÁ¶"/>
              </a:rPr>
              <a:t> </a:t>
            </a:r>
            <a:r>
              <a:rPr lang="ko-KR" altLang="en-US" b="1" spc="37" dirty="0">
                <a:solidFill>
                  <a:srgbClr val="000000"/>
                </a:solidFill>
                <a:latin typeface="+mn-ea"/>
                <a:cs typeface="BNSKMR+ÈÞ¸Õ¸íÁ¶"/>
              </a:rPr>
              <a:t>위해</a:t>
            </a:r>
            <a:r>
              <a:rPr lang="ko-KR" altLang="en-US" b="1" spc="236" dirty="0">
                <a:solidFill>
                  <a:srgbClr val="000000"/>
                </a:solidFill>
                <a:latin typeface="+mn-ea"/>
                <a:cs typeface="BNSKMR+ÈÞ¸Õ¸íÁ¶"/>
              </a:rPr>
              <a:t> </a:t>
            </a:r>
            <a:endParaRPr lang="en-US" altLang="ko-KR" b="1" spc="236" dirty="0">
              <a:solidFill>
                <a:srgbClr val="000000"/>
              </a:solidFill>
              <a:latin typeface="+mn-ea"/>
              <a:cs typeface="BNSKMR+ÈÞ¸Õ¸íÁ¶"/>
            </a:endParaRPr>
          </a:p>
          <a:p>
            <a:pPr>
              <a:lnSpc>
                <a:spcPct val="150000"/>
              </a:lnSpc>
            </a:pPr>
            <a:r>
              <a:rPr lang="ko-KR" altLang="en-US" b="1" spc="43" dirty="0">
                <a:solidFill>
                  <a:srgbClr val="000000"/>
                </a:solidFill>
                <a:latin typeface="+mn-ea"/>
                <a:cs typeface="BNSKMR+ÈÞ¸Õ¸íÁ¶"/>
              </a:rPr>
              <a:t>도출해낸 </a:t>
            </a:r>
            <a:r>
              <a:rPr lang="ko-KR" altLang="en-US" b="1" spc="44" dirty="0">
                <a:solidFill>
                  <a:srgbClr val="000000"/>
                </a:solidFill>
                <a:latin typeface="+mn-ea"/>
                <a:cs typeface="BNSKMR+ÈÞ¸Õ¸íÁ¶"/>
              </a:rPr>
              <a:t>결과를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cs typeface="BNSKMR+ÈÞ¸Õ¸íÁ¶"/>
              </a:rPr>
              <a:t> 시각화 하여 분석 합니다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BNSKMR+ÈÞ¸Õ¸íÁ¶"/>
              </a:rPr>
              <a:t>.</a:t>
            </a:r>
            <a:endParaRPr lang="ko-KR" altLang="en-US" dirty="0">
              <a:solidFill>
                <a:srgbClr val="000000"/>
              </a:solidFill>
              <a:latin typeface="+mn-ea"/>
              <a:cs typeface="BNSKMR+ÈÞ¸Õ¸íÁ¶"/>
            </a:endParaRPr>
          </a:p>
          <a:p>
            <a:endParaRPr lang="ko-KR" altLang="en-US" dirty="0"/>
          </a:p>
        </p:txBody>
      </p:sp>
      <p:sp>
        <p:nvSpPr>
          <p:cNvPr id="5" name="object 1">
            <a:extLst>
              <a:ext uri="{FF2B5EF4-FFF2-40B4-BE49-F238E27FC236}">
                <a16:creationId xmlns:a16="http://schemas.microsoft.com/office/drawing/2014/main" id="{DD156DC2-1C8D-4F88-8D3B-8995F103AD5A}"/>
              </a:ext>
            </a:extLst>
          </p:cNvPr>
          <p:cNvSpPr/>
          <p:nvPr/>
        </p:nvSpPr>
        <p:spPr>
          <a:xfrm>
            <a:off x="502017" y="1772816"/>
            <a:ext cx="3312368" cy="4536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6D54D81-B50E-4294-B181-ED0C3F470AF3}"/>
              </a:ext>
            </a:extLst>
          </p:cNvPr>
          <p:cNvSpPr txBox="1">
            <a:spLocks/>
          </p:cNvSpPr>
          <p:nvPr/>
        </p:nvSpPr>
        <p:spPr>
          <a:xfrm>
            <a:off x="179512" y="174775"/>
            <a:ext cx="6797992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02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GVCDD+NanumSquare Regular" panose="020B0600000101010101" charset="-127"/>
                <a:ea typeface="WGVCDD+NanumSquare Regular" panose="020B0600000101010101" charset="-127"/>
              </a:rPr>
              <a:t> </a:t>
            </a:r>
            <a:r>
              <a:rPr lang="ko-KR" altLang="en-US" sz="2000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분석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FD0B826-A7BB-4839-A6CD-04B9EA4CB54B}"/>
              </a:ext>
            </a:extLst>
          </p:cNvPr>
          <p:cNvSpPr txBox="1">
            <a:spLocks/>
          </p:cNvSpPr>
          <p:nvPr/>
        </p:nvSpPr>
        <p:spPr>
          <a:xfrm>
            <a:off x="377666" y="1054588"/>
            <a:ext cx="356107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400" kern="0" dirty="0">
                <a:solidFill>
                  <a:sysClr val="windowText" lastClr="000000"/>
                </a:solidFill>
              </a:rPr>
              <a:t>3. </a:t>
            </a:r>
            <a:r>
              <a:rPr lang="ko-KR" altLang="en-US" sz="2400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kern="0" dirty="0">
                <a:solidFill>
                  <a:sysClr val="windowText" lastClr="000000"/>
                </a:solidFill>
              </a:rPr>
              <a:t>시각화 도출</a:t>
            </a:r>
            <a:br>
              <a:rPr lang="en-US" altLang="ko-KR" kern="0" dirty="0">
                <a:solidFill>
                  <a:sysClr val="windowText" lastClr="000000"/>
                </a:solidFill>
              </a:rPr>
            </a:br>
            <a:endParaRPr lang="ko-KR" alt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2555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2019</Words>
  <Application>Microsoft Office PowerPoint</Application>
  <PresentationFormat>화면 슬라이드 쇼(4:3)</PresentationFormat>
  <Paragraphs>890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BNSKMR+ÈÞ¸Õ¸íÁ¶</vt:lpstr>
      <vt:lpstr>바탕체</vt:lpstr>
      <vt:lpstr>맑은 고딕</vt:lpstr>
      <vt:lpstr>AIMEAP+NanumSquare Regular</vt:lpstr>
      <vt:lpstr>Calibri</vt:lpstr>
      <vt:lpstr>WGVCDD+NanumSquare Regular</vt:lpstr>
      <vt:lpstr>굴림체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 표준 분석 모델 적용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전기차 충전소 개수 와 위치 및 지도 현황을 토대로 전기차 등록 수 대비 전기차 충전소 부족 지역과 향후 충전소가 필요할 개수를 도출합니다.    </vt:lpstr>
      <vt:lpstr>위의 데이터 분석 결과와 창원 전기차 충전소 현황 데이터를 토대로 창원시 성산구가 새로 지을 충전소 입지로 적합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User</cp:lastModifiedBy>
  <cp:revision>57</cp:revision>
  <dcterms:modified xsi:type="dcterms:W3CDTF">2022-07-07T07:39:24Z</dcterms:modified>
</cp:coreProperties>
</file>